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2"/>
  </p:notesMasterIdLst>
  <p:sldIdLst>
    <p:sldId id="283" r:id="rId2"/>
    <p:sldId id="284" r:id="rId3"/>
    <p:sldId id="285" r:id="rId4"/>
    <p:sldId id="256" r:id="rId5"/>
    <p:sldId id="257" r:id="rId6"/>
    <p:sldId id="258" r:id="rId7"/>
    <p:sldId id="259" r:id="rId8"/>
    <p:sldId id="260" r:id="rId9"/>
    <p:sldId id="274" r:id="rId10"/>
    <p:sldId id="277" r:id="rId11"/>
    <p:sldId id="298" r:id="rId12"/>
    <p:sldId id="261" r:id="rId13"/>
    <p:sldId id="262" r:id="rId14"/>
    <p:sldId id="263" r:id="rId15"/>
    <p:sldId id="264" r:id="rId16"/>
    <p:sldId id="265" r:id="rId17"/>
    <p:sldId id="286" r:id="rId18"/>
    <p:sldId id="289" r:id="rId19"/>
    <p:sldId id="297" r:id="rId20"/>
    <p:sldId id="296" r:id="rId21"/>
    <p:sldId id="290" r:id="rId22"/>
    <p:sldId id="291" r:id="rId23"/>
    <p:sldId id="292" r:id="rId24"/>
    <p:sldId id="293" r:id="rId25"/>
    <p:sldId id="294" r:id="rId26"/>
    <p:sldId id="295" r:id="rId27"/>
    <p:sldId id="288" r:id="rId28"/>
    <p:sldId id="287" r:id="rId29"/>
    <p:sldId id="266" r:id="rId30"/>
    <p:sldId id="267" r:id="rId31"/>
    <p:sldId id="268" r:id="rId32"/>
    <p:sldId id="269" r:id="rId33"/>
    <p:sldId id="270" r:id="rId34"/>
    <p:sldId id="271" r:id="rId35"/>
    <p:sldId id="272" r:id="rId36"/>
    <p:sldId id="273" r:id="rId37"/>
    <p:sldId id="299" r:id="rId38"/>
    <p:sldId id="278" r:id="rId39"/>
    <p:sldId id="279" r:id="rId40"/>
    <p:sldId id="280" r:id="rId41"/>
  </p:sldIdLst>
  <p:sldSz cx="14630400" cy="8229600"/>
  <p:notesSz cx="8229600" cy="14630400"/>
  <p:embeddedFontLst>
    <p:embeddedFont>
      <p:font typeface="Aptos Narrow" panose="020B0004020202020204" pitchFamily="34" charset="0"/>
      <p:regular r:id="rId43"/>
      <p:bold r:id="rId44"/>
    </p:embeddedFont>
    <p:embeddedFont>
      <p:font typeface="Cambria" panose="02040503050406030204" pitchFamily="18" charset="0"/>
      <p:regular r:id="rId45"/>
      <p:bold r:id="rId46"/>
      <p:italic r:id="rId47"/>
      <p:boldItalic r:id="rId48"/>
    </p:embeddedFont>
    <p:embeddedFont>
      <p:font typeface="Lora" pitchFamily="2" charset="0"/>
      <p:regular r:id="rId49"/>
      <p:bold r:id="rId50"/>
      <p:italic r:id="rId51"/>
      <p:boldItalic r:id="rId52"/>
    </p:embeddedFont>
    <p:embeddedFont>
      <p:font typeface="Source Sans Pro" panose="020B0503030403020204" pitchFamily="34" charset="0"/>
      <p:regular r:id="rId53"/>
      <p:bold r:id="rId54"/>
      <p:italic r:id="rId55"/>
      <p:boldItalic r:id="rId56"/>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17" userDrawn="1">
          <p15:clr>
            <a:srgbClr val="A4A3A4"/>
          </p15:clr>
        </p15:guide>
        <p15:guide id="2" pos="2544" userDrawn="1">
          <p15:clr>
            <a:srgbClr val="A4A3A4"/>
          </p15:clr>
        </p15:guide>
        <p15:guide id="3" pos="596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421" autoAdjust="0"/>
    <p:restoredTop sz="94610"/>
  </p:normalViewPr>
  <p:slideViewPr>
    <p:cSldViewPr snapToGrid="0" snapToObjects="1">
      <p:cViewPr>
        <p:scale>
          <a:sx n="54" d="100"/>
          <a:sy n="54" d="100"/>
        </p:scale>
        <p:origin x="492" y="164"/>
      </p:cViewPr>
      <p:guideLst>
        <p:guide orient="horz" pos="1617"/>
        <p:guide pos="2544"/>
        <p:guide pos="596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8" Type="http://schemas.openxmlformats.org/officeDocument/2006/relationships/slide" Target="slides/slide7.xml"/><Relationship Id="rId51" Type="http://schemas.openxmlformats.org/officeDocument/2006/relationships/font" Target="fonts/font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6701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2836147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2176557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7A3C4-4E29-21FE-E88B-A5E15C4B35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13E55D-620E-9661-E147-5EE3600D59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FF2CBA-D64D-FDFD-066F-80FED035A6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C427A7-8CEF-011F-B29A-CC6219424EF8}"/>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3202253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13AF6-4F4E-79CE-47AA-24DBF6B123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1B105C-381B-3728-65CC-FA21D6C377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0C6B6B-69BE-9A23-DE40-92586E8BB0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110F88-BD97-9B74-8F6A-7158BDC60C9F}"/>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3427682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F36ED-E95D-2BA2-B632-BF2EEA98BF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E9C1D3-BCB0-89DE-B39A-EBFD732A8F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ADFEE0-0DD7-BAFB-94C3-1339C56835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F06855-DE6E-B348-96CA-7C4EF3A45430}"/>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2285942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354C7-D532-B86E-1917-6A12AD55B3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BFA6EA-8B22-1FB4-3B08-91BE6ED493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A23255-1A27-DD0C-0F0E-BDA9E20D26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B7A574-DB42-CF22-D259-EB1FAB1C2D8E}"/>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52614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25864107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31159091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2501455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0.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www.excurs.eu/"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training.gaia.es/enrol/index.php?id=8" TargetMode="Externa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44.png"/><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15.xml"/><Relationship Id="rId5" Type="http://schemas.openxmlformats.org/officeDocument/2006/relationships/image" Target="../media/image47.png"/><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1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24.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25.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40.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27.xml"/><Relationship Id="rId1" Type="http://schemas.openxmlformats.org/officeDocument/2006/relationships/slideLayout" Target="../slideLayouts/slideLayout26.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EC0A4C6D-719C-E637-CE75-0920A1BF2C54}"/>
              </a:ext>
            </a:extLst>
          </p:cNvPr>
          <p:cNvSpPr txBox="1">
            <a:spLocks/>
          </p:cNvSpPr>
          <p:nvPr/>
        </p:nvSpPr>
        <p:spPr>
          <a:xfrm>
            <a:off x="2438400" y="3783556"/>
            <a:ext cx="10460181" cy="1645921"/>
          </a:xfr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a:t>An excellence based curriculum for the Improvement of LEAN &amp; GREEN Management Skills in SME</a:t>
            </a:r>
            <a:endParaRPr lang="en-GB" dirty="0"/>
          </a:p>
        </p:txBody>
      </p:sp>
      <p:sp>
        <p:nvSpPr>
          <p:cNvPr id="2" name="Subtítulo 2">
            <a:extLst>
              <a:ext uri="{FF2B5EF4-FFF2-40B4-BE49-F238E27FC236}">
                <a16:creationId xmlns:a16="http://schemas.microsoft.com/office/drawing/2014/main" id="{7491FC11-AFC4-26EE-B826-51F126928350}"/>
              </a:ext>
            </a:extLst>
          </p:cNvPr>
          <p:cNvSpPr txBox="1">
            <a:spLocks/>
          </p:cNvSpPr>
          <p:nvPr/>
        </p:nvSpPr>
        <p:spPr>
          <a:xfrm>
            <a:off x="7581073" y="6162040"/>
            <a:ext cx="5715000" cy="820652"/>
          </a:xfrm>
          <a:prstGeom prst="rect">
            <a:avLst/>
          </a:prstGeom>
        </p:spPr>
        <p:txBody>
          <a:bodyPr vert="horz" lIns="109728" tIns="54864" rIns="109728" bIns="54864" rtlCol="0">
            <a:normAutofit/>
          </a:bodyPr>
          <a:lstStyle>
            <a:lvl1pPr marL="0" indent="0" algn="ctr" defTabSz="914400" rtl="0" eaLnBrk="1" latinLnBrk="0" hangingPunct="1">
              <a:lnSpc>
                <a:spcPct val="100000"/>
              </a:lnSpc>
              <a:spcBef>
                <a:spcPts val="1000"/>
              </a:spcBef>
              <a:buSzPct val="70000"/>
              <a:buFont typeface="Arial" panose="020B0604020202020204" pitchFamily="34" charset="0"/>
              <a:buNone/>
              <a:defRPr sz="2400" i="1" kern="1200">
                <a:solidFill>
                  <a:schemeClr val="tx2"/>
                </a:solidFill>
                <a:latin typeface="+mj-lt"/>
                <a:ea typeface="+mn-ea"/>
                <a:cs typeface="+mn-cs"/>
              </a:defRPr>
            </a:lvl1pPr>
            <a:lvl2pPr marL="457200" indent="0" algn="ctr" defTabSz="914400" rtl="0" eaLnBrk="1" latinLnBrk="0" hangingPunct="1">
              <a:lnSpc>
                <a:spcPct val="100000"/>
              </a:lnSpc>
              <a:spcBef>
                <a:spcPts val="500"/>
              </a:spcBef>
              <a:buSzPct val="70000"/>
              <a:buFont typeface="Arial" panose="020B0604020202020204" pitchFamily="34" charset="0"/>
              <a:buNone/>
              <a:defRPr sz="2000" kern="1200">
                <a:solidFill>
                  <a:schemeClr val="tx2"/>
                </a:solidFill>
                <a:latin typeface="+mj-lt"/>
                <a:ea typeface="+mn-ea"/>
                <a:cs typeface="+mn-cs"/>
              </a:defRPr>
            </a:lvl2pPr>
            <a:lvl3pPr marL="914400" indent="0" algn="ctr" defTabSz="914400" rtl="0" eaLnBrk="1" latinLnBrk="0" hangingPunct="1">
              <a:lnSpc>
                <a:spcPct val="100000"/>
              </a:lnSpc>
              <a:spcBef>
                <a:spcPts val="500"/>
              </a:spcBef>
              <a:buSzPct val="70000"/>
              <a:buFont typeface="Arial" panose="020B0604020202020204" pitchFamily="34" charset="0"/>
              <a:buNone/>
              <a:defRPr sz="1800" kern="1200">
                <a:solidFill>
                  <a:schemeClr val="tx2"/>
                </a:solidFill>
                <a:latin typeface="+mj-lt"/>
                <a:ea typeface="+mn-ea"/>
                <a:cs typeface="+mn-cs"/>
              </a:defRPr>
            </a:lvl3pPr>
            <a:lvl4pPr marL="1371600" indent="0" algn="ctr" defTabSz="914400" rtl="0" eaLnBrk="1" latinLnBrk="0" hangingPunct="1">
              <a:lnSpc>
                <a:spcPct val="100000"/>
              </a:lnSpc>
              <a:spcBef>
                <a:spcPts val="500"/>
              </a:spcBef>
              <a:buSzPct val="70000"/>
              <a:buFont typeface="Arial" panose="020B0604020202020204" pitchFamily="34" charset="0"/>
              <a:buNone/>
              <a:defRPr sz="1600" kern="1200">
                <a:solidFill>
                  <a:schemeClr val="tx2"/>
                </a:solidFill>
                <a:latin typeface="+mj-lt"/>
                <a:ea typeface="+mn-ea"/>
                <a:cs typeface="+mn-cs"/>
              </a:defRPr>
            </a:lvl4pPr>
            <a:lvl5pPr marL="1828800" indent="0" algn="ctr" defTabSz="914400" rtl="0" eaLnBrk="1" latinLnBrk="0" hangingPunct="1">
              <a:lnSpc>
                <a:spcPct val="100000"/>
              </a:lnSpc>
              <a:spcBef>
                <a:spcPts val="500"/>
              </a:spcBef>
              <a:buSzPct val="70000"/>
              <a:buFont typeface="Arial" panose="020B0604020202020204" pitchFamily="34" charset="0"/>
              <a:buNone/>
              <a:defRPr sz="1600" kern="1200">
                <a:solidFill>
                  <a:schemeClr val="tx2"/>
                </a:solidFill>
                <a:latin typeface="+mj-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2880" dirty="0"/>
              <a:t>Advisory board meeting 4/06/2025</a:t>
            </a:r>
          </a:p>
        </p:txBody>
      </p:sp>
      <p:pic>
        <p:nvPicPr>
          <p:cNvPr id="6" name="Grafik 1" descr="Imagen que contiene Logotipo&#10;&#10;El contenido generado por IA puede ser incorrecto.">
            <a:extLst>
              <a:ext uri="{FF2B5EF4-FFF2-40B4-BE49-F238E27FC236}">
                <a16:creationId xmlns:a16="http://schemas.microsoft.com/office/drawing/2014/main" id="{28A6F4D3-3CB7-B790-2705-1DE6E84B4EA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92705" y="760687"/>
            <a:ext cx="6688322" cy="2838063"/>
          </a:xfrm>
          <a:prstGeom prst="rect">
            <a:avLst/>
          </a:prstGeom>
          <a:noFill/>
          <a:ln>
            <a:noFill/>
          </a:ln>
        </p:spPr>
      </p:pic>
      <p:pic>
        <p:nvPicPr>
          <p:cNvPr id="10" name="Imagen 9" descr="Forma&#10;&#10;El contenido generado por IA puede ser incorrecto.">
            <a:extLst>
              <a:ext uri="{FF2B5EF4-FFF2-40B4-BE49-F238E27FC236}">
                <a16:creationId xmlns:a16="http://schemas.microsoft.com/office/drawing/2014/main" id="{60AD20AD-AE6E-6F1A-6981-E982FFA579CF}"/>
              </a:ext>
            </a:extLst>
          </p:cNvPr>
          <p:cNvPicPr>
            <a:picLocks noChangeAspect="1"/>
          </p:cNvPicPr>
          <p:nvPr/>
        </p:nvPicPr>
        <p:blipFill>
          <a:blip r:embed="rId3"/>
          <a:stretch>
            <a:fillRect/>
          </a:stretch>
        </p:blipFill>
        <p:spPr>
          <a:xfrm>
            <a:off x="1139923" y="5429477"/>
            <a:ext cx="1855470" cy="1880235"/>
          </a:xfrm>
          <a:prstGeom prst="rect">
            <a:avLst/>
          </a:prstGeom>
        </p:spPr>
      </p:pic>
    </p:spTree>
    <p:extLst>
      <p:ext uri="{BB962C8B-B14F-4D97-AF65-F5344CB8AC3E}">
        <p14:creationId xmlns:p14="http://schemas.microsoft.com/office/powerpoint/2010/main" val="1030953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610339D8-46CE-5035-D682-9A3A1E527DC1}"/>
              </a:ext>
            </a:extLst>
          </p:cNvPr>
          <p:cNvGraphicFramePr>
            <a:graphicFrameLocks noGrp="1"/>
          </p:cNvGraphicFramePr>
          <p:nvPr>
            <p:extLst>
              <p:ext uri="{D42A27DB-BD31-4B8C-83A1-F6EECF244321}">
                <p14:modId xmlns:p14="http://schemas.microsoft.com/office/powerpoint/2010/main" val="3881432447"/>
              </p:ext>
            </p:extLst>
          </p:nvPr>
        </p:nvGraphicFramePr>
        <p:xfrm>
          <a:off x="495300" y="914400"/>
          <a:ext cx="13550902" cy="6728127"/>
        </p:xfrm>
        <a:graphic>
          <a:graphicData uri="http://schemas.openxmlformats.org/drawingml/2006/table">
            <a:tbl>
              <a:tblPr firstRow="1" firstCol="1" bandRow="1">
                <a:tableStyleId>{5C22544A-7EE6-4342-B048-85BDC9FD1C3A}</a:tableStyleId>
              </a:tblPr>
              <a:tblGrid>
                <a:gridCol w="1663190">
                  <a:extLst>
                    <a:ext uri="{9D8B030D-6E8A-4147-A177-3AD203B41FA5}">
                      <a16:colId xmlns:a16="http://schemas.microsoft.com/office/drawing/2014/main" val="2197273317"/>
                    </a:ext>
                  </a:extLst>
                </a:gridCol>
                <a:gridCol w="3708910">
                  <a:extLst>
                    <a:ext uri="{9D8B030D-6E8A-4147-A177-3AD203B41FA5}">
                      <a16:colId xmlns:a16="http://schemas.microsoft.com/office/drawing/2014/main" val="2617737780"/>
                    </a:ext>
                  </a:extLst>
                </a:gridCol>
                <a:gridCol w="4790292">
                  <a:extLst>
                    <a:ext uri="{9D8B030D-6E8A-4147-A177-3AD203B41FA5}">
                      <a16:colId xmlns:a16="http://schemas.microsoft.com/office/drawing/2014/main" val="919744158"/>
                    </a:ext>
                  </a:extLst>
                </a:gridCol>
                <a:gridCol w="3388510">
                  <a:extLst>
                    <a:ext uri="{9D8B030D-6E8A-4147-A177-3AD203B41FA5}">
                      <a16:colId xmlns:a16="http://schemas.microsoft.com/office/drawing/2014/main" val="689376827"/>
                    </a:ext>
                  </a:extLst>
                </a:gridCol>
              </a:tblGrid>
              <a:tr h="541109">
                <a:tc>
                  <a:txBody>
                    <a:bodyPr/>
                    <a:lstStyle/>
                    <a:p>
                      <a:pPr algn="ctr">
                        <a:lnSpc>
                          <a:spcPct val="115000"/>
                        </a:lnSpc>
                        <a:spcAft>
                          <a:spcPts val="1000"/>
                        </a:spcAft>
                        <a:buNone/>
                      </a:pPr>
                      <a:r>
                        <a:rPr lang="en-US" sz="1800">
                          <a:effectLst/>
                        </a:rPr>
                        <a:t>Time</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gn="ctr">
                        <a:lnSpc>
                          <a:spcPct val="115000"/>
                        </a:lnSpc>
                        <a:spcAft>
                          <a:spcPts val="1000"/>
                        </a:spcAft>
                        <a:buNone/>
                      </a:pPr>
                      <a:r>
                        <a:rPr lang="en-US" sz="1800">
                          <a:effectLst/>
                        </a:rPr>
                        <a:t>Session</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gn="ctr">
                        <a:lnSpc>
                          <a:spcPct val="115000"/>
                        </a:lnSpc>
                        <a:spcAft>
                          <a:spcPts val="1000"/>
                        </a:spcAft>
                        <a:buNone/>
                      </a:pPr>
                      <a:r>
                        <a:rPr lang="en-US" sz="1800">
                          <a:effectLst/>
                        </a:rPr>
                        <a:t>Content &amp; Objectives</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gn="ctr">
                        <a:lnSpc>
                          <a:spcPct val="115000"/>
                        </a:lnSpc>
                        <a:spcAft>
                          <a:spcPts val="1000"/>
                        </a:spcAft>
                        <a:buNone/>
                      </a:pPr>
                      <a:r>
                        <a:rPr lang="en-US" sz="1800">
                          <a:effectLst/>
                        </a:rPr>
                        <a:t>Presenter / Partner Responsible</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extLst>
                  <a:ext uri="{0D108BD9-81ED-4DB2-BD59-A6C34878D82A}">
                    <a16:rowId xmlns:a16="http://schemas.microsoft.com/office/drawing/2014/main" val="849281404"/>
                  </a:ext>
                </a:extLst>
              </a:tr>
              <a:tr h="757442">
                <a:tc>
                  <a:txBody>
                    <a:bodyPr/>
                    <a:lstStyle/>
                    <a:p>
                      <a:pPr>
                        <a:lnSpc>
                          <a:spcPct val="115000"/>
                        </a:lnSpc>
                        <a:spcAft>
                          <a:spcPts val="1000"/>
                        </a:spcAft>
                        <a:buNone/>
                      </a:pPr>
                      <a:r>
                        <a:rPr lang="en-US" sz="1800">
                          <a:effectLst/>
                        </a:rPr>
                        <a:t>14:00–14:10</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nSpc>
                          <a:spcPct val="115000"/>
                        </a:lnSpc>
                        <a:spcAft>
                          <a:spcPts val="1000"/>
                        </a:spcAft>
                        <a:buNone/>
                      </a:pPr>
                      <a:r>
                        <a:rPr lang="en-US" sz="1800">
                          <a:effectLst/>
                        </a:rPr>
                        <a:t>Welcome &amp; Agenda Overview</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nSpc>
                          <a:spcPct val="115000"/>
                        </a:lnSpc>
                        <a:spcAft>
                          <a:spcPts val="1000"/>
                        </a:spcAft>
                        <a:buNone/>
                      </a:pPr>
                      <a:r>
                        <a:rPr lang="en-US" sz="1800">
                          <a:effectLst/>
                        </a:rPr>
                        <a:t>Introduction to the session, expected outcomes, and participant roles</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nSpc>
                          <a:spcPct val="115000"/>
                        </a:lnSpc>
                        <a:spcAft>
                          <a:spcPts val="1000"/>
                        </a:spcAft>
                        <a:buNone/>
                      </a:pPr>
                      <a:r>
                        <a:rPr lang="en-US" sz="1800">
                          <a:effectLst/>
                        </a:rPr>
                        <a:t>GAIA (Project Coordinator)</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extLst>
                  <a:ext uri="{0D108BD9-81ED-4DB2-BD59-A6C34878D82A}">
                    <a16:rowId xmlns:a16="http://schemas.microsoft.com/office/drawing/2014/main" val="3177238547"/>
                  </a:ext>
                </a:extLst>
              </a:tr>
              <a:tr h="949902">
                <a:tc>
                  <a:txBody>
                    <a:bodyPr/>
                    <a:lstStyle/>
                    <a:p>
                      <a:pPr>
                        <a:lnSpc>
                          <a:spcPct val="115000"/>
                        </a:lnSpc>
                        <a:spcAft>
                          <a:spcPts val="1000"/>
                        </a:spcAft>
                        <a:buNone/>
                      </a:pPr>
                      <a:r>
                        <a:rPr lang="en-US" sz="1800">
                          <a:effectLst/>
                        </a:rPr>
                        <a:t>14:10–14:25</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nSpc>
                          <a:spcPct val="115000"/>
                        </a:lnSpc>
                        <a:spcAft>
                          <a:spcPts val="1000"/>
                        </a:spcAft>
                        <a:buNone/>
                      </a:pPr>
                      <a:r>
                        <a:rPr lang="en-US" sz="1800" dirty="0">
                          <a:effectLst/>
                        </a:rPr>
                        <a:t>Project Overview &amp; Key Achievements</a:t>
                      </a:r>
                      <a:endParaRPr lang="es-ES" sz="1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nSpc>
                          <a:spcPct val="115000"/>
                        </a:lnSpc>
                        <a:spcAft>
                          <a:spcPts val="1000"/>
                        </a:spcAft>
                        <a:buNone/>
                      </a:pPr>
                      <a:r>
                        <a:rPr lang="en-US" sz="1800">
                          <a:effectLst/>
                        </a:rPr>
                        <a:t>Summary of project background, goals, and achievements across WPs (IO1, IO2, IO3)</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nSpc>
                          <a:spcPct val="115000"/>
                        </a:lnSpc>
                        <a:spcAft>
                          <a:spcPts val="1000"/>
                        </a:spcAft>
                        <a:buNone/>
                      </a:pPr>
                      <a:r>
                        <a:rPr lang="en-US" sz="1800">
                          <a:effectLst/>
                        </a:rPr>
                        <a:t>GAIA</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extLst>
                  <a:ext uri="{0D108BD9-81ED-4DB2-BD59-A6C34878D82A}">
                    <a16:rowId xmlns:a16="http://schemas.microsoft.com/office/drawing/2014/main" val="2186648855"/>
                  </a:ext>
                </a:extLst>
              </a:tr>
              <a:tr h="949902">
                <a:tc>
                  <a:txBody>
                    <a:bodyPr/>
                    <a:lstStyle/>
                    <a:p>
                      <a:pPr>
                        <a:lnSpc>
                          <a:spcPct val="115000"/>
                        </a:lnSpc>
                        <a:spcAft>
                          <a:spcPts val="1000"/>
                        </a:spcAft>
                        <a:buNone/>
                      </a:pPr>
                      <a:r>
                        <a:rPr lang="en-US" sz="1800">
                          <a:effectLst/>
                        </a:rPr>
                        <a:t>14:25–14:40</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nSpc>
                          <a:spcPct val="115000"/>
                        </a:lnSpc>
                        <a:spcAft>
                          <a:spcPts val="1000"/>
                        </a:spcAft>
                        <a:buNone/>
                      </a:pPr>
                      <a:r>
                        <a:rPr lang="en-US" sz="1800">
                          <a:effectLst/>
                        </a:rPr>
                        <a:t>Presentation of the Integrated ExCurS Solution</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nSpc>
                          <a:spcPct val="115000"/>
                        </a:lnSpc>
                        <a:spcAft>
                          <a:spcPts val="1000"/>
                        </a:spcAft>
                        <a:buNone/>
                      </a:pPr>
                      <a:r>
                        <a:rPr lang="en-US" sz="1800" dirty="0">
                          <a:effectLst/>
                        </a:rPr>
                        <a:t>Overview of the platform and how it integrates the self-assessment tool, training modules,</a:t>
                      </a:r>
                      <a:endParaRPr lang="es-ES" sz="1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nSpc>
                          <a:spcPct val="115000"/>
                        </a:lnSpc>
                        <a:spcAft>
                          <a:spcPts val="1000"/>
                        </a:spcAft>
                        <a:buNone/>
                      </a:pPr>
                      <a:r>
                        <a:rPr lang="en-US" sz="1800">
                          <a:effectLst/>
                        </a:rPr>
                        <a:t>IBK+ GAIA</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extLst>
                  <a:ext uri="{0D108BD9-81ED-4DB2-BD59-A6C34878D82A}">
                    <a16:rowId xmlns:a16="http://schemas.microsoft.com/office/drawing/2014/main" val="2763466625"/>
                  </a:ext>
                </a:extLst>
              </a:tr>
              <a:tr h="180063">
                <a:tc>
                  <a:txBody>
                    <a:bodyPr/>
                    <a:lstStyle/>
                    <a:p>
                      <a:pPr>
                        <a:lnSpc>
                          <a:spcPct val="115000"/>
                        </a:lnSpc>
                        <a:spcAft>
                          <a:spcPts val="1000"/>
                        </a:spcAft>
                        <a:buNone/>
                      </a:pPr>
                      <a:r>
                        <a:rPr lang="en-US" sz="1800">
                          <a:effectLst/>
                        </a:rPr>
                        <a:t>14:40–14:55</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gridSpan="3">
                  <a:txBody>
                    <a:bodyPr/>
                    <a:lstStyle/>
                    <a:p>
                      <a:pPr>
                        <a:lnSpc>
                          <a:spcPct val="115000"/>
                        </a:lnSpc>
                        <a:spcAft>
                          <a:spcPts val="1000"/>
                        </a:spcAft>
                        <a:buNone/>
                      </a:pPr>
                      <a:r>
                        <a:rPr lang="en-US" sz="1800">
                          <a:effectLst/>
                        </a:rPr>
                        <a:t>Short Refreshment Pause</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3850407844"/>
                  </a:ext>
                </a:extLst>
              </a:tr>
              <a:tr h="949902">
                <a:tc>
                  <a:txBody>
                    <a:bodyPr/>
                    <a:lstStyle/>
                    <a:p>
                      <a:pPr>
                        <a:lnSpc>
                          <a:spcPct val="115000"/>
                        </a:lnSpc>
                        <a:spcAft>
                          <a:spcPts val="1000"/>
                        </a:spcAft>
                        <a:buNone/>
                      </a:pPr>
                      <a:r>
                        <a:rPr lang="en-US" sz="1800">
                          <a:effectLst/>
                        </a:rPr>
                        <a:t>14:55–15:25</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nSpc>
                          <a:spcPct val="115000"/>
                        </a:lnSpc>
                        <a:spcAft>
                          <a:spcPts val="1000"/>
                        </a:spcAft>
                        <a:buNone/>
                      </a:pPr>
                      <a:r>
                        <a:rPr lang="en-US" sz="1800">
                          <a:effectLst/>
                        </a:rPr>
                        <a:t>Stakeholder &amp; Advisory Board Feedback Round</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nSpc>
                          <a:spcPct val="115000"/>
                        </a:lnSpc>
                        <a:spcAft>
                          <a:spcPts val="1000"/>
                        </a:spcAft>
                        <a:buNone/>
                      </a:pPr>
                      <a:r>
                        <a:rPr lang="en-US" sz="1800">
                          <a:effectLst/>
                        </a:rPr>
                        <a:t>Open discussion: impressions, improvement suggestions, usability feedback</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nSpc>
                          <a:spcPct val="115000"/>
                        </a:lnSpc>
                        <a:spcAft>
                          <a:spcPts val="1000"/>
                        </a:spcAft>
                        <a:buNone/>
                      </a:pPr>
                      <a:r>
                        <a:rPr lang="en-US" sz="1800">
                          <a:effectLst/>
                        </a:rPr>
                        <a:t>Facilitated by GAIA +IBK</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extLst>
                  <a:ext uri="{0D108BD9-81ED-4DB2-BD59-A6C34878D82A}">
                    <a16:rowId xmlns:a16="http://schemas.microsoft.com/office/drawing/2014/main" val="123270498"/>
                  </a:ext>
                </a:extLst>
              </a:tr>
              <a:tr h="1142361">
                <a:tc>
                  <a:txBody>
                    <a:bodyPr/>
                    <a:lstStyle/>
                    <a:p>
                      <a:pPr>
                        <a:lnSpc>
                          <a:spcPct val="115000"/>
                        </a:lnSpc>
                        <a:spcAft>
                          <a:spcPts val="1000"/>
                        </a:spcAft>
                        <a:buNone/>
                      </a:pPr>
                      <a:r>
                        <a:rPr lang="en-US" sz="1800">
                          <a:effectLst/>
                        </a:rPr>
                        <a:t>15:25–15:40</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nSpc>
                          <a:spcPct val="115000"/>
                        </a:lnSpc>
                        <a:spcAft>
                          <a:spcPts val="1000"/>
                        </a:spcAft>
                        <a:buNone/>
                      </a:pPr>
                      <a:r>
                        <a:rPr lang="en-US" sz="1800" dirty="0">
                          <a:effectLst/>
                        </a:rPr>
                        <a:t>Discussion on Transferability and Sustainability</a:t>
                      </a:r>
                      <a:endParaRPr lang="es-ES" sz="1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nSpc>
                          <a:spcPct val="115000"/>
                        </a:lnSpc>
                        <a:spcAft>
                          <a:spcPts val="1000"/>
                        </a:spcAft>
                        <a:buNone/>
                      </a:pPr>
                      <a:r>
                        <a:rPr lang="en-US" sz="1800">
                          <a:effectLst/>
                        </a:rPr>
                        <a:t>Outlook on how the solution can be transferred to other regions/sectors and maintained beyond the project</a:t>
                      </a:r>
                      <a:endParaRPr lang="es-ES" sz="1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nSpc>
                          <a:spcPct val="115000"/>
                        </a:lnSpc>
                        <a:spcAft>
                          <a:spcPts val="1000"/>
                        </a:spcAft>
                        <a:buNone/>
                      </a:pPr>
                      <a:r>
                        <a:rPr lang="en-US" sz="1800" dirty="0">
                          <a:effectLst/>
                        </a:rPr>
                        <a:t>IWSI </a:t>
                      </a:r>
                      <a:endParaRPr lang="es-ES" sz="1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extLst>
                  <a:ext uri="{0D108BD9-81ED-4DB2-BD59-A6C34878D82A}">
                    <a16:rowId xmlns:a16="http://schemas.microsoft.com/office/drawing/2014/main" val="2945727365"/>
                  </a:ext>
                </a:extLst>
              </a:tr>
              <a:tr h="1142361">
                <a:tc>
                  <a:txBody>
                    <a:bodyPr/>
                    <a:lstStyle/>
                    <a:p>
                      <a:pPr>
                        <a:lnSpc>
                          <a:spcPct val="115000"/>
                        </a:lnSpc>
                        <a:spcAft>
                          <a:spcPts val="1000"/>
                        </a:spcAft>
                        <a:buNone/>
                      </a:pPr>
                      <a:r>
                        <a:rPr lang="en-US" sz="1800">
                          <a:effectLst/>
                        </a:rPr>
                        <a:t>15:40–15:45</a:t>
                      </a:r>
                      <a:endParaRPr lang="es-ES" sz="180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nSpc>
                          <a:spcPct val="115000"/>
                        </a:lnSpc>
                        <a:spcAft>
                          <a:spcPts val="1000"/>
                        </a:spcAft>
                        <a:buNone/>
                      </a:pPr>
                      <a:r>
                        <a:rPr lang="en-US" sz="1800" dirty="0">
                          <a:effectLst/>
                        </a:rPr>
                        <a:t>Closing &amp; Next Steps</a:t>
                      </a:r>
                      <a:endParaRPr lang="es-ES" sz="1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nSpc>
                          <a:spcPct val="115000"/>
                        </a:lnSpc>
                        <a:spcAft>
                          <a:spcPts val="1000"/>
                        </a:spcAft>
                        <a:buNone/>
                      </a:pPr>
                      <a:r>
                        <a:rPr lang="en-US" sz="1800" dirty="0">
                          <a:effectLst/>
                        </a:rPr>
                        <a:t>Wrap-up of feedback, timeline for final adjustments, and planning for project closing conference</a:t>
                      </a:r>
                      <a:endParaRPr lang="es-ES" sz="1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tc>
                  <a:txBody>
                    <a:bodyPr/>
                    <a:lstStyle/>
                    <a:p>
                      <a:pPr>
                        <a:lnSpc>
                          <a:spcPct val="115000"/>
                        </a:lnSpc>
                        <a:spcAft>
                          <a:spcPts val="1000"/>
                        </a:spcAft>
                        <a:buNone/>
                      </a:pPr>
                      <a:r>
                        <a:rPr lang="en-US" sz="1800" dirty="0">
                          <a:effectLst/>
                        </a:rPr>
                        <a:t>GAIA</a:t>
                      </a:r>
                      <a:endParaRPr lang="es-ES" sz="1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119" marR="54119" marT="0" marB="0"/>
                </a:tc>
                <a:extLst>
                  <a:ext uri="{0D108BD9-81ED-4DB2-BD59-A6C34878D82A}">
                    <a16:rowId xmlns:a16="http://schemas.microsoft.com/office/drawing/2014/main" val="1456103944"/>
                  </a:ext>
                </a:extLst>
              </a:tr>
            </a:tbl>
          </a:graphicData>
        </a:graphic>
      </p:graphicFrame>
    </p:spTree>
    <p:extLst>
      <p:ext uri="{BB962C8B-B14F-4D97-AF65-F5344CB8AC3E}">
        <p14:creationId xmlns:p14="http://schemas.microsoft.com/office/powerpoint/2010/main" val="2370101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90E69-3A54-C744-448A-630AF53E5866}"/>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3970A8B1-C8D5-85B0-53A9-B2CD51F242E8}"/>
              </a:ext>
            </a:extLst>
          </p:cNvPr>
          <p:cNvSpPr txBox="1">
            <a:spLocks/>
          </p:cNvSpPr>
          <p:nvPr/>
        </p:nvSpPr>
        <p:spPr>
          <a:xfrm>
            <a:off x="2618014" y="3217498"/>
            <a:ext cx="9394371" cy="1365387"/>
          </a:xfr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4000" b="1" dirty="0">
                <a:effectLst/>
              </a:rPr>
              <a:t>Project Overview &amp; Key Achievements</a:t>
            </a:r>
            <a:endParaRPr lang="en-GB" sz="4000" b="1" dirty="0"/>
          </a:p>
        </p:txBody>
      </p:sp>
    </p:spTree>
    <p:extLst>
      <p:ext uri="{BB962C8B-B14F-4D97-AF65-F5344CB8AC3E}">
        <p14:creationId xmlns:p14="http://schemas.microsoft.com/office/powerpoint/2010/main" val="1815169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60902" y="759619"/>
            <a:ext cx="7594997" cy="1952387"/>
          </a:xfrm>
          <a:prstGeom prst="rect">
            <a:avLst/>
          </a:prstGeom>
          <a:noFill/>
          <a:ln/>
        </p:spPr>
        <p:txBody>
          <a:bodyPr wrap="square" lIns="0" tIns="0" rIns="0" bIns="0" rtlCol="0" anchor="t"/>
          <a:lstStyle/>
          <a:p>
            <a:pPr marL="0" indent="0" algn="l">
              <a:lnSpc>
                <a:spcPts val="5100"/>
              </a:lnSpc>
              <a:buNone/>
            </a:pPr>
            <a:r>
              <a:rPr lang="en" sz="4100" dirty="0">
                <a:solidFill>
                  <a:srgbClr val="38512F"/>
                </a:solidFill>
                <a:latin typeface="Lora" pitchFamily="34" charset="0"/>
                <a:ea typeface="Lora" pitchFamily="34" charset="-122"/>
                <a:cs typeface="Lora" pitchFamily="34" charset="-120"/>
              </a:rPr>
              <a:t>ExCurS Project: Improving Lean and Green Management Skills in SMEs</a:t>
            </a:r>
            <a:endParaRPr lang="en-US" sz="4100" dirty="0"/>
          </a:p>
        </p:txBody>
      </p:sp>
      <p:sp>
        <p:nvSpPr>
          <p:cNvPr id="4" name="Text 1"/>
          <p:cNvSpPr/>
          <p:nvPr/>
        </p:nvSpPr>
        <p:spPr>
          <a:xfrm>
            <a:off x="6260902" y="3043952"/>
            <a:ext cx="7594997" cy="1770459"/>
          </a:xfrm>
          <a:prstGeom prst="rect">
            <a:avLst/>
          </a:prstGeom>
          <a:noFill/>
          <a:ln/>
        </p:spPr>
        <p:txBody>
          <a:bodyPr wrap="square" lIns="0" tIns="0" rIns="0" bIns="0" rtlCol="0" anchor="t"/>
          <a:lstStyle/>
          <a:p>
            <a:pPr marL="0" indent="0" algn="just">
              <a:lnSpc>
                <a:spcPts val="2750"/>
              </a:lnSpc>
              <a:buNone/>
            </a:pPr>
            <a:r>
              <a:rPr lang="en" sz="1700" dirty="0">
                <a:solidFill>
                  <a:srgbClr val="3A3630"/>
                </a:solidFill>
                <a:latin typeface="Source Sans Pro" pitchFamily="34" charset="0"/>
                <a:ea typeface="Source Sans Pro" pitchFamily="34" charset="-122"/>
                <a:cs typeface="Source Sans Pro" pitchFamily="34" charset="-120"/>
              </a:rPr>
              <a:t>The ExCurS project (An Excellence-based Curriculum for the Improvement of LEAN &amp; Green Management Skills in SMEs) is an Erasmus+-funded initiative that seeks to create a vocational education training program focused on LEAN and green management skills for small and medium-sized enterprises (SMEs).</a:t>
            </a:r>
            <a:endParaRPr lang="en-US" sz="1700" dirty="0"/>
          </a:p>
        </p:txBody>
      </p:sp>
      <p:sp>
        <p:nvSpPr>
          <p:cNvPr id="5" name="Text 2"/>
          <p:cNvSpPr/>
          <p:nvPr/>
        </p:nvSpPr>
        <p:spPr>
          <a:xfrm>
            <a:off x="6260902" y="5063371"/>
            <a:ext cx="7594997" cy="1770459"/>
          </a:xfrm>
          <a:prstGeom prst="rect">
            <a:avLst/>
          </a:prstGeom>
          <a:noFill/>
          <a:ln/>
        </p:spPr>
        <p:txBody>
          <a:bodyPr wrap="square" lIns="0" tIns="0" rIns="0" bIns="0" rtlCol="0" anchor="t"/>
          <a:lstStyle/>
          <a:p>
            <a:pPr marL="0" indent="0" algn="just">
              <a:lnSpc>
                <a:spcPts val="2750"/>
              </a:lnSpc>
              <a:buNone/>
            </a:pPr>
            <a:r>
              <a:rPr lang="en" sz="1700" dirty="0">
                <a:solidFill>
                  <a:srgbClr val="3A3630"/>
                </a:solidFill>
                <a:latin typeface="Source Sans Pro" pitchFamily="34" charset="0"/>
                <a:ea typeface="Source Sans Pro" pitchFamily="34" charset="-122"/>
                <a:cs typeface="Source Sans Pro" pitchFamily="34" charset="-120"/>
              </a:rPr>
              <a:t>This 36-month project (2022-2025) brings together </a:t>
            </a:r>
            <a:r>
              <a:rPr lang="en" sz="1700" b="1" dirty="0">
                <a:solidFill>
                  <a:srgbClr val="3A3630"/>
                </a:solidFill>
                <a:latin typeface="Source Sans Pro" pitchFamily="34" charset="0"/>
                <a:ea typeface="Source Sans Pro" pitchFamily="34" charset="-122"/>
                <a:cs typeface="Source Sans Pro" pitchFamily="34" charset="-120"/>
              </a:rPr>
              <a:t>six organizations </a:t>
            </a:r>
            <a:r>
              <a:rPr lang="en" sz="1700" dirty="0">
                <a:solidFill>
                  <a:srgbClr val="3A3630"/>
                </a:solidFill>
                <a:latin typeface="Source Sans Pro" pitchFamily="34" charset="0"/>
                <a:ea typeface="Source Sans Pro" pitchFamily="34" charset="-122"/>
                <a:cs typeface="Source Sans Pro" pitchFamily="34" charset="-120"/>
              </a:rPr>
              <a:t>from five European countries to </a:t>
            </a:r>
            <a:r>
              <a:rPr lang="en" sz="1700" b="1" dirty="0">
                <a:solidFill>
                  <a:srgbClr val="3A3630"/>
                </a:solidFill>
                <a:latin typeface="Source Sans Pro" pitchFamily="34" charset="0"/>
                <a:ea typeface="Source Sans Pro" pitchFamily="34" charset="-122"/>
                <a:cs typeface="Source Sans Pro" pitchFamily="34" charset="-120"/>
              </a:rPr>
              <a:t>develop self-assessment tools and training modules </a:t>
            </a:r>
            <a:r>
              <a:rPr lang="en" sz="1700" dirty="0">
                <a:solidFill>
                  <a:srgbClr val="3A3630"/>
                </a:solidFill>
                <a:latin typeface="Source Sans Pro" pitchFamily="34" charset="0"/>
                <a:ea typeface="Source Sans Pro" pitchFamily="34" charset="-122"/>
                <a:cs typeface="Source Sans Pro" pitchFamily="34" charset="-120"/>
              </a:rPr>
              <a:t>that enable SMEs to identify their transformation needs and exploit the opportunities of the green economy and digitalization.</a:t>
            </a:r>
            <a:endParaRPr lang="en-US" sz="1700" dirty="0"/>
          </a:p>
        </p:txBody>
      </p:sp>
      <p:sp>
        <p:nvSpPr>
          <p:cNvPr id="7" name="Text 4"/>
          <p:cNvSpPr/>
          <p:nvPr/>
        </p:nvSpPr>
        <p:spPr>
          <a:xfrm>
            <a:off x="6380440" y="7227570"/>
            <a:ext cx="114776" cy="97512"/>
          </a:xfrm>
          <a:prstGeom prst="rect">
            <a:avLst/>
          </a:prstGeom>
          <a:noFill/>
          <a:ln/>
        </p:spPr>
        <p:txBody>
          <a:bodyPr wrap="none" lIns="0" tIns="0" rIns="0" bIns="0" rtlCol="0" anchor="t"/>
          <a:lstStyle/>
          <a:p>
            <a:pPr marL="0" indent="0" algn="ctr">
              <a:lnSpc>
                <a:spcPts val="750"/>
              </a:lnSpc>
              <a:buNone/>
            </a:pPr>
            <a:r>
              <a:rPr lang="en" sz="750" dirty="0">
                <a:solidFill>
                  <a:srgbClr val="FFFFFF"/>
                </a:solidFill>
                <a:latin typeface="Source Sans Pro Medium" pitchFamily="34" charset="0"/>
                <a:ea typeface="Source Sans Pro Medium" pitchFamily="34" charset="-122"/>
                <a:cs typeface="Source Sans Pro Medium" pitchFamily="34" charset="-120"/>
              </a:rPr>
              <a:t>BB</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12244" y="638175"/>
            <a:ext cx="9087445" cy="682466"/>
          </a:xfrm>
          <a:prstGeom prst="rect">
            <a:avLst/>
          </a:prstGeom>
          <a:noFill/>
          <a:ln/>
        </p:spPr>
        <p:txBody>
          <a:bodyPr wrap="none" lIns="0" tIns="0" rIns="0" bIns="0" rtlCol="0" anchor="t"/>
          <a:lstStyle/>
          <a:p>
            <a:pPr marL="0" indent="0" algn="l">
              <a:lnSpc>
                <a:spcPts val="5350"/>
              </a:lnSpc>
              <a:buNone/>
            </a:pPr>
            <a:r>
              <a:rPr lang="en" sz="4250" dirty="0">
                <a:solidFill>
                  <a:srgbClr val="38512F"/>
                </a:solidFill>
                <a:latin typeface="Lora" pitchFamily="34" charset="0"/>
                <a:ea typeface="Lora" pitchFamily="34" charset="-122"/>
                <a:cs typeface="Lora" pitchFamily="34" charset="-120"/>
              </a:rPr>
              <a:t>Project Context and Motivation</a:t>
            </a:r>
            <a:endParaRPr lang="en-US" sz="4250" dirty="0"/>
          </a:p>
        </p:txBody>
      </p:sp>
      <p:pic>
        <p:nvPicPr>
          <p:cNvPr id="3" name="Image 0" descr="preencoded.png"/>
          <p:cNvPicPr>
            <a:picLocks noChangeAspect="1"/>
          </p:cNvPicPr>
          <p:nvPr/>
        </p:nvPicPr>
        <p:blipFill>
          <a:blip r:embed="rId3"/>
          <a:stretch>
            <a:fillRect/>
          </a:stretch>
        </p:blipFill>
        <p:spPr>
          <a:xfrm>
            <a:off x="2990731" y="1784747"/>
            <a:ext cx="2145863" cy="1315760"/>
          </a:xfrm>
          <a:prstGeom prst="rect">
            <a:avLst/>
          </a:prstGeom>
        </p:spPr>
      </p:pic>
      <p:pic>
        <p:nvPicPr>
          <p:cNvPr id="4" name="Image 1" descr="preencoded.png"/>
          <p:cNvPicPr>
            <a:picLocks noChangeAspect="1"/>
          </p:cNvPicPr>
          <p:nvPr/>
        </p:nvPicPr>
        <p:blipFill>
          <a:blip r:embed="rId4"/>
          <a:stretch>
            <a:fillRect/>
          </a:stretch>
        </p:blipFill>
        <p:spPr>
          <a:xfrm>
            <a:off x="3900488" y="2401133"/>
            <a:ext cx="326350" cy="407908"/>
          </a:xfrm>
          <a:prstGeom prst="rect">
            <a:avLst/>
          </a:prstGeom>
        </p:spPr>
      </p:pic>
      <p:sp>
        <p:nvSpPr>
          <p:cNvPr id="5" name="Text 1"/>
          <p:cNvSpPr/>
          <p:nvPr/>
        </p:nvSpPr>
        <p:spPr>
          <a:xfrm>
            <a:off x="5368647" y="2016800"/>
            <a:ext cx="2932509" cy="341233"/>
          </a:xfrm>
          <a:prstGeom prst="rect">
            <a:avLst/>
          </a:prstGeom>
          <a:noFill/>
          <a:ln/>
        </p:spPr>
        <p:txBody>
          <a:bodyPr wrap="none" lIns="0" tIns="0" rIns="0" bIns="0" rtlCol="0" anchor="t"/>
          <a:lstStyle/>
          <a:p>
            <a:pPr marL="0" indent="0" algn="l">
              <a:lnSpc>
                <a:spcPts val="2650"/>
              </a:lnSpc>
              <a:buNone/>
            </a:pPr>
            <a:r>
              <a:rPr lang="en" sz="2100" b="1" dirty="0">
                <a:solidFill>
                  <a:srgbClr val="3A3630"/>
                </a:solidFill>
                <a:latin typeface="Lora" pitchFamily="34" charset="0"/>
                <a:ea typeface="Lora" pitchFamily="34" charset="-122"/>
                <a:cs typeface="Lora" pitchFamily="34" charset="-120"/>
              </a:rPr>
              <a:t>Digital Transformation</a:t>
            </a:r>
            <a:endParaRPr lang="en-US" sz="2100" b="1" dirty="0"/>
          </a:p>
        </p:txBody>
      </p:sp>
      <p:sp>
        <p:nvSpPr>
          <p:cNvPr id="6" name="Text 2"/>
          <p:cNvSpPr/>
          <p:nvPr/>
        </p:nvSpPr>
        <p:spPr>
          <a:xfrm>
            <a:off x="5368647" y="2497217"/>
            <a:ext cx="5078730" cy="371237"/>
          </a:xfrm>
          <a:prstGeom prst="rect">
            <a:avLst/>
          </a:prstGeom>
          <a:noFill/>
          <a:ln/>
        </p:spPr>
        <p:txBody>
          <a:bodyPr wrap="none" lIns="0" tIns="0" rIns="0" bIns="0" rtlCol="0" anchor="t"/>
          <a:lstStyle/>
          <a:p>
            <a:pPr marL="0" indent="0" algn="l">
              <a:lnSpc>
                <a:spcPts val="2900"/>
              </a:lnSpc>
              <a:buNone/>
            </a:pPr>
            <a:r>
              <a:rPr lang="en" sz="1800" dirty="0">
                <a:solidFill>
                  <a:srgbClr val="3A3630"/>
                </a:solidFill>
                <a:latin typeface="Source Sans Pro" pitchFamily="34" charset="0"/>
                <a:ea typeface="Source Sans Pro" pitchFamily="34" charset="-122"/>
                <a:cs typeface="Source Sans Pro" pitchFamily="34" charset="-120"/>
              </a:rPr>
              <a:t>Critical need for business competitiveness</a:t>
            </a:r>
            <a:endParaRPr lang="en-US" sz="1800" dirty="0"/>
          </a:p>
        </p:txBody>
      </p:sp>
      <p:sp>
        <p:nvSpPr>
          <p:cNvPr id="7" name="Shape 3"/>
          <p:cNvSpPr/>
          <p:nvPr/>
        </p:nvSpPr>
        <p:spPr>
          <a:xfrm>
            <a:off x="5194578" y="3114199"/>
            <a:ext cx="8565594" cy="15240"/>
          </a:xfrm>
          <a:prstGeom prst="roundRect">
            <a:avLst>
              <a:gd name="adj" fmla="val 228420"/>
            </a:avLst>
          </a:prstGeom>
          <a:solidFill>
            <a:srgbClr val="D9CDBA"/>
          </a:solidFill>
          <a:ln/>
        </p:spPr>
        <p:txBody>
          <a:bodyPr/>
          <a:lstStyle/>
          <a:p>
            <a:endParaRPr lang="es-ES"/>
          </a:p>
        </p:txBody>
      </p:sp>
      <p:pic>
        <p:nvPicPr>
          <p:cNvPr id="8" name="Image 2" descr="preencoded.png"/>
          <p:cNvPicPr>
            <a:picLocks noChangeAspect="1"/>
          </p:cNvPicPr>
          <p:nvPr/>
        </p:nvPicPr>
        <p:blipFill>
          <a:blip r:embed="rId5"/>
          <a:stretch>
            <a:fillRect/>
          </a:stretch>
        </p:blipFill>
        <p:spPr>
          <a:xfrm>
            <a:off x="1917740" y="3158490"/>
            <a:ext cx="4291846" cy="1315760"/>
          </a:xfrm>
          <a:prstGeom prst="rect">
            <a:avLst/>
          </a:prstGeom>
        </p:spPr>
      </p:pic>
      <p:pic>
        <p:nvPicPr>
          <p:cNvPr id="9" name="Image 3" descr="preencoded.png"/>
          <p:cNvPicPr>
            <a:picLocks noChangeAspect="1"/>
          </p:cNvPicPr>
          <p:nvPr/>
        </p:nvPicPr>
        <p:blipFill>
          <a:blip r:embed="rId6"/>
          <a:stretch>
            <a:fillRect/>
          </a:stretch>
        </p:blipFill>
        <p:spPr>
          <a:xfrm>
            <a:off x="3900368" y="3612356"/>
            <a:ext cx="326350" cy="407908"/>
          </a:xfrm>
          <a:prstGeom prst="rect">
            <a:avLst/>
          </a:prstGeom>
        </p:spPr>
      </p:pic>
      <p:sp>
        <p:nvSpPr>
          <p:cNvPr id="10" name="Text 4"/>
          <p:cNvSpPr/>
          <p:nvPr/>
        </p:nvSpPr>
        <p:spPr>
          <a:xfrm>
            <a:off x="6441638" y="3390543"/>
            <a:ext cx="2730222" cy="341233"/>
          </a:xfrm>
          <a:prstGeom prst="rect">
            <a:avLst/>
          </a:prstGeom>
          <a:noFill/>
          <a:ln/>
        </p:spPr>
        <p:txBody>
          <a:bodyPr wrap="none" lIns="0" tIns="0" rIns="0" bIns="0" rtlCol="0" anchor="t"/>
          <a:lstStyle/>
          <a:p>
            <a:pPr marL="0" indent="0" algn="l">
              <a:lnSpc>
                <a:spcPts val="2650"/>
              </a:lnSpc>
              <a:buNone/>
            </a:pPr>
            <a:r>
              <a:rPr lang="en" sz="2100" b="1" dirty="0">
                <a:solidFill>
                  <a:srgbClr val="3A3630"/>
                </a:solidFill>
                <a:latin typeface="Lora" pitchFamily="34" charset="0"/>
                <a:ea typeface="Lora" pitchFamily="34" charset="-122"/>
                <a:cs typeface="Lora" pitchFamily="34" charset="-120"/>
              </a:rPr>
              <a:t>Green Economy</a:t>
            </a:r>
            <a:endParaRPr lang="en-US" sz="2100" b="1" dirty="0"/>
          </a:p>
        </p:txBody>
      </p:sp>
      <p:sp>
        <p:nvSpPr>
          <p:cNvPr id="11" name="Text 5"/>
          <p:cNvSpPr/>
          <p:nvPr/>
        </p:nvSpPr>
        <p:spPr>
          <a:xfrm>
            <a:off x="6441638" y="3870960"/>
            <a:ext cx="4326255" cy="371237"/>
          </a:xfrm>
          <a:prstGeom prst="rect">
            <a:avLst/>
          </a:prstGeom>
          <a:noFill/>
          <a:ln/>
        </p:spPr>
        <p:txBody>
          <a:bodyPr wrap="none" lIns="0" tIns="0" rIns="0" bIns="0" rtlCol="0" anchor="t"/>
          <a:lstStyle/>
          <a:p>
            <a:pPr marL="0" indent="0" algn="l">
              <a:lnSpc>
                <a:spcPts val="2900"/>
              </a:lnSpc>
              <a:buNone/>
            </a:pPr>
            <a:r>
              <a:rPr lang="en" sz="1800" dirty="0">
                <a:solidFill>
                  <a:srgbClr val="3A3630"/>
                </a:solidFill>
                <a:latin typeface="Source Sans Pro" pitchFamily="34" charset="0"/>
                <a:ea typeface="Source Sans Pro" pitchFamily="34" charset="-122"/>
                <a:cs typeface="Source Sans Pro" pitchFamily="34" charset="-120"/>
              </a:rPr>
              <a:t>Adaptation to European environmental policies</a:t>
            </a:r>
            <a:endParaRPr lang="en-US" sz="1800" dirty="0"/>
          </a:p>
        </p:txBody>
      </p:sp>
      <p:sp>
        <p:nvSpPr>
          <p:cNvPr id="12" name="Shape 6"/>
          <p:cNvSpPr/>
          <p:nvPr/>
        </p:nvSpPr>
        <p:spPr>
          <a:xfrm>
            <a:off x="6267569" y="4487942"/>
            <a:ext cx="7492603" cy="15240"/>
          </a:xfrm>
          <a:prstGeom prst="roundRect">
            <a:avLst>
              <a:gd name="adj" fmla="val 228420"/>
            </a:avLst>
          </a:prstGeom>
          <a:solidFill>
            <a:srgbClr val="D9CDBA"/>
          </a:solidFill>
          <a:ln/>
        </p:spPr>
        <p:txBody>
          <a:bodyPr/>
          <a:lstStyle/>
          <a:p>
            <a:endParaRPr lang="es-ES"/>
          </a:p>
        </p:txBody>
      </p:sp>
      <p:pic>
        <p:nvPicPr>
          <p:cNvPr id="13" name="Image 4" descr="preencoded.png"/>
          <p:cNvPicPr>
            <a:picLocks noChangeAspect="1"/>
          </p:cNvPicPr>
          <p:nvPr/>
        </p:nvPicPr>
        <p:blipFill>
          <a:blip r:embed="rId7"/>
          <a:stretch>
            <a:fillRect/>
          </a:stretch>
        </p:blipFill>
        <p:spPr>
          <a:xfrm>
            <a:off x="844748" y="4532233"/>
            <a:ext cx="6437828" cy="1315760"/>
          </a:xfrm>
          <a:prstGeom prst="rect">
            <a:avLst/>
          </a:prstGeom>
        </p:spPr>
      </p:pic>
      <p:pic>
        <p:nvPicPr>
          <p:cNvPr id="14" name="Image 5" descr="preencoded.png"/>
          <p:cNvPicPr>
            <a:picLocks noChangeAspect="1"/>
          </p:cNvPicPr>
          <p:nvPr/>
        </p:nvPicPr>
        <p:blipFill>
          <a:blip r:embed="rId8"/>
          <a:stretch>
            <a:fillRect/>
          </a:stretch>
        </p:blipFill>
        <p:spPr>
          <a:xfrm>
            <a:off x="3900488" y="4986099"/>
            <a:ext cx="326350" cy="407908"/>
          </a:xfrm>
          <a:prstGeom prst="rect">
            <a:avLst/>
          </a:prstGeom>
        </p:spPr>
      </p:pic>
      <p:sp>
        <p:nvSpPr>
          <p:cNvPr id="15" name="Text 7"/>
          <p:cNvSpPr/>
          <p:nvPr/>
        </p:nvSpPr>
        <p:spPr>
          <a:xfrm>
            <a:off x="7514630" y="4764286"/>
            <a:ext cx="2730222" cy="341233"/>
          </a:xfrm>
          <a:prstGeom prst="rect">
            <a:avLst/>
          </a:prstGeom>
          <a:noFill/>
          <a:ln/>
        </p:spPr>
        <p:txBody>
          <a:bodyPr wrap="none" lIns="0" tIns="0" rIns="0" bIns="0" rtlCol="0" anchor="t"/>
          <a:lstStyle/>
          <a:p>
            <a:pPr marL="0" indent="0" algn="l">
              <a:lnSpc>
                <a:spcPts val="2650"/>
              </a:lnSpc>
              <a:buNone/>
            </a:pPr>
            <a:r>
              <a:rPr lang="en" sz="2100" b="1" dirty="0">
                <a:solidFill>
                  <a:srgbClr val="3A3630"/>
                </a:solidFill>
                <a:latin typeface="Lora" pitchFamily="34" charset="0"/>
                <a:ea typeface="Lora" pitchFamily="34" charset="-122"/>
                <a:cs typeface="Lora" pitchFamily="34" charset="-120"/>
              </a:rPr>
              <a:t>Lean Management</a:t>
            </a:r>
            <a:endParaRPr lang="en-US" sz="2100" b="1" dirty="0"/>
          </a:p>
        </p:txBody>
      </p:sp>
      <p:sp>
        <p:nvSpPr>
          <p:cNvPr id="16" name="Text 8"/>
          <p:cNvSpPr/>
          <p:nvPr/>
        </p:nvSpPr>
        <p:spPr>
          <a:xfrm>
            <a:off x="7514630" y="5244703"/>
            <a:ext cx="5230654" cy="371237"/>
          </a:xfrm>
          <a:prstGeom prst="rect">
            <a:avLst/>
          </a:prstGeom>
          <a:noFill/>
          <a:ln/>
        </p:spPr>
        <p:txBody>
          <a:bodyPr wrap="none" lIns="0" tIns="0" rIns="0" bIns="0" rtlCol="0" anchor="t"/>
          <a:lstStyle/>
          <a:p>
            <a:pPr marL="0" indent="0" algn="l">
              <a:lnSpc>
                <a:spcPts val="2900"/>
              </a:lnSpc>
              <a:buNone/>
            </a:pPr>
            <a:r>
              <a:rPr lang="en" sz="1800" dirty="0">
                <a:solidFill>
                  <a:srgbClr val="3A3630"/>
                </a:solidFill>
                <a:latin typeface="Source Sans Pro" pitchFamily="34" charset="0"/>
                <a:ea typeface="Source Sans Pro" pitchFamily="34" charset="-122"/>
                <a:cs typeface="Source Sans Pro" pitchFamily="34" charset="-120"/>
              </a:rPr>
              <a:t>Process optimization and waste reduction</a:t>
            </a:r>
            <a:endParaRPr lang="en-US" sz="1800" dirty="0"/>
          </a:p>
        </p:txBody>
      </p:sp>
      <p:sp>
        <p:nvSpPr>
          <p:cNvPr id="17" name="Text 9"/>
          <p:cNvSpPr/>
          <p:nvPr/>
        </p:nvSpPr>
        <p:spPr>
          <a:xfrm>
            <a:off x="812244" y="6108978"/>
            <a:ext cx="13005911" cy="1484948"/>
          </a:xfrm>
          <a:prstGeom prst="rect">
            <a:avLst/>
          </a:prstGeom>
          <a:noFill/>
          <a:ln/>
        </p:spPr>
        <p:txBody>
          <a:bodyPr wrap="square" lIns="0" tIns="0" rIns="0" bIns="0" rtlCol="0" anchor="t"/>
          <a:lstStyle/>
          <a:p>
            <a:pPr marL="0" indent="0" algn="just">
              <a:lnSpc>
                <a:spcPts val="2900"/>
              </a:lnSpc>
              <a:buNone/>
            </a:pPr>
            <a:r>
              <a:rPr lang="en" sz="1800" dirty="0">
                <a:solidFill>
                  <a:srgbClr val="3A3630"/>
                </a:solidFill>
                <a:latin typeface="Source Sans Pro" pitchFamily="34" charset="0"/>
                <a:ea typeface="Source Sans Pro" pitchFamily="34" charset="-122"/>
                <a:cs typeface="Source Sans Pro" pitchFamily="34" charset="-120"/>
              </a:rPr>
              <a:t>Many SMEs face significant barriers to addressing current challenges such as digital transformation and the expansion of product creation processes toward a circular economy. The COVID-19 pandemic accelerated the trend of shifting administrative and production tasks to remote work, but many companies are limited to supporting existing processes with ICT tools instead of redesigning them to maximize the benefits of digital environments.</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0"/>
          <p:cNvSpPr/>
          <p:nvPr/>
        </p:nvSpPr>
        <p:spPr>
          <a:xfrm>
            <a:off x="550188" y="748583"/>
            <a:ext cx="5243513" cy="462320"/>
          </a:xfrm>
          <a:prstGeom prst="rect">
            <a:avLst/>
          </a:prstGeom>
          <a:noFill/>
          <a:ln/>
        </p:spPr>
        <p:txBody>
          <a:bodyPr wrap="none" lIns="0" tIns="0" rIns="0" bIns="0" rtlCol="0" anchor="t"/>
          <a:lstStyle/>
          <a:p>
            <a:pPr marL="0" indent="0" algn="l">
              <a:lnSpc>
                <a:spcPts val="3600"/>
              </a:lnSpc>
              <a:buNone/>
            </a:pPr>
            <a:r>
              <a:rPr lang="en" sz="4250" dirty="0">
                <a:solidFill>
                  <a:srgbClr val="38512F"/>
                </a:solidFill>
                <a:latin typeface="Lora" pitchFamily="34" charset="0"/>
              </a:rPr>
              <a:t>Objectives of the ExCurS Project</a:t>
            </a:r>
            <a:endParaRPr lang="en-US" sz="4250" dirty="0">
              <a:solidFill>
                <a:srgbClr val="38512F"/>
              </a:solidFill>
              <a:latin typeface="Lora" pitchFamily="34" charset="0"/>
            </a:endParaRPr>
          </a:p>
        </p:txBody>
      </p:sp>
      <p:pic>
        <p:nvPicPr>
          <p:cNvPr id="4" name="Image 1" descr="preencoded.png"/>
          <p:cNvPicPr>
            <a:picLocks noChangeAspect="1"/>
          </p:cNvPicPr>
          <p:nvPr/>
        </p:nvPicPr>
        <p:blipFill>
          <a:blip r:embed="rId3"/>
          <a:stretch>
            <a:fillRect/>
          </a:stretch>
        </p:blipFill>
        <p:spPr>
          <a:xfrm>
            <a:off x="550188" y="2430351"/>
            <a:ext cx="785932" cy="943213"/>
          </a:xfrm>
          <a:prstGeom prst="rect">
            <a:avLst/>
          </a:prstGeom>
        </p:spPr>
      </p:pic>
      <p:sp>
        <p:nvSpPr>
          <p:cNvPr id="5" name="Text 1"/>
          <p:cNvSpPr/>
          <p:nvPr/>
        </p:nvSpPr>
        <p:spPr>
          <a:xfrm>
            <a:off x="1571863" y="2587514"/>
            <a:ext cx="1994297" cy="231100"/>
          </a:xfrm>
          <a:prstGeom prst="rect">
            <a:avLst/>
          </a:prstGeom>
          <a:noFill/>
          <a:ln/>
        </p:spPr>
        <p:txBody>
          <a:bodyPr wrap="none" lIns="0" tIns="0" rIns="0" bIns="0" rtlCol="0" anchor="t"/>
          <a:lstStyle/>
          <a:p>
            <a:pPr marL="0" indent="0" algn="l">
              <a:lnSpc>
                <a:spcPts val="1800"/>
              </a:lnSpc>
              <a:buNone/>
            </a:pPr>
            <a:r>
              <a:rPr lang="en" b="1" dirty="0">
                <a:solidFill>
                  <a:srgbClr val="3A3630"/>
                </a:solidFill>
                <a:latin typeface="Lora" pitchFamily="34" charset="0"/>
                <a:ea typeface="Lora" pitchFamily="34" charset="-122"/>
                <a:cs typeface="Lora" pitchFamily="34" charset="-120"/>
              </a:rPr>
              <a:t>Identify needs</a:t>
            </a:r>
            <a:endParaRPr lang="en-US" b="1" dirty="0"/>
          </a:p>
        </p:txBody>
      </p:sp>
      <p:sp>
        <p:nvSpPr>
          <p:cNvPr id="6" name="Text 2"/>
          <p:cNvSpPr/>
          <p:nvPr/>
        </p:nvSpPr>
        <p:spPr>
          <a:xfrm>
            <a:off x="1571863" y="2912912"/>
            <a:ext cx="12508349" cy="251460"/>
          </a:xfrm>
          <a:prstGeom prst="rect">
            <a:avLst/>
          </a:prstGeom>
          <a:noFill/>
          <a:ln/>
        </p:spPr>
        <p:txBody>
          <a:bodyPr wrap="none" lIns="0" tIns="0" rIns="0" bIns="0" rtlCol="0" anchor="t"/>
          <a:lstStyle/>
          <a:p>
            <a:pPr marL="0" indent="0" algn="l">
              <a:lnSpc>
                <a:spcPts val="1950"/>
              </a:lnSpc>
              <a:buNone/>
            </a:pPr>
            <a:r>
              <a:rPr lang="en" dirty="0">
                <a:solidFill>
                  <a:srgbClr val="3A3630"/>
                </a:solidFill>
                <a:latin typeface="Source Sans Pro" pitchFamily="34" charset="0"/>
                <a:ea typeface="Source Sans Pro" pitchFamily="34" charset="-122"/>
                <a:cs typeface="Source Sans Pro" pitchFamily="34" charset="-120"/>
              </a:rPr>
              <a:t>Develop self-assessment tools to identify potential for improvement</a:t>
            </a:r>
            <a:endParaRPr lang="en-US" dirty="0"/>
          </a:p>
        </p:txBody>
      </p:sp>
      <p:pic>
        <p:nvPicPr>
          <p:cNvPr id="7" name="Image 2" descr="preencoded.png"/>
          <p:cNvPicPr>
            <a:picLocks noChangeAspect="1"/>
          </p:cNvPicPr>
          <p:nvPr/>
        </p:nvPicPr>
        <p:blipFill>
          <a:blip r:embed="rId4"/>
          <a:stretch>
            <a:fillRect/>
          </a:stretch>
        </p:blipFill>
        <p:spPr>
          <a:xfrm>
            <a:off x="550188" y="3373564"/>
            <a:ext cx="785932" cy="943213"/>
          </a:xfrm>
          <a:prstGeom prst="rect">
            <a:avLst/>
          </a:prstGeom>
        </p:spPr>
      </p:pic>
      <p:sp>
        <p:nvSpPr>
          <p:cNvPr id="8" name="Text 3"/>
          <p:cNvSpPr/>
          <p:nvPr/>
        </p:nvSpPr>
        <p:spPr>
          <a:xfrm>
            <a:off x="1571863" y="3530727"/>
            <a:ext cx="1849398" cy="231100"/>
          </a:xfrm>
          <a:prstGeom prst="rect">
            <a:avLst/>
          </a:prstGeom>
          <a:noFill/>
          <a:ln/>
        </p:spPr>
        <p:txBody>
          <a:bodyPr wrap="none" lIns="0" tIns="0" rIns="0" bIns="0" rtlCol="0" anchor="t"/>
          <a:lstStyle/>
          <a:p>
            <a:pPr marL="0" indent="0" algn="l">
              <a:lnSpc>
                <a:spcPts val="1800"/>
              </a:lnSpc>
              <a:buNone/>
            </a:pPr>
            <a:r>
              <a:rPr lang="en" b="1" dirty="0">
                <a:solidFill>
                  <a:srgbClr val="3A3630"/>
                </a:solidFill>
                <a:latin typeface="Lora" pitchFamily="34" charset="0"/>
                <a:ea typeface="Lora" pitchFamily="34" charset="-122"/>
                <a:cs typeface="Lora" pitchFamily="34" charset="-120"/>
              </a:rPr>
              <a:t>Create training</a:t>
            </a:r>
            <a:endParaRPr lang="en-US" b="1" dirty="0"/>
          </a:p>
        </p:txBody>
      </p:sp>
      <p:sp>
        <p:nvSpPr>
          <p:cNvPr id="9" name="Text 4"/>
          <p:cNvSpPr/>
          <p:nvPr/>
        </p:nvSpPr>
        <p:spPr>
          <a:xfrm>
            <a:off x="1571863" y="3856125"/>
            <a:ext cx="12508349" cy="251460"/>
          </a:xfrm>
          <a:prstGeom prst="rect">
            <a:avLst/>
          </a:prstGeom>
          <a:noFill/>
          <a:ln/>
        </p:spPr>
        <p:txBody>
          <a:bodyPr wrap="none" lIns="0" tIns="0" rIns="0" bIns="0" rtlCol="0" anchor="t"/>
          <a:lstStyle/>
          <a:p>
            <a:pPr marL="0" indent="0" algn="l">
              <a:lnSpc>
                <a:spcPts val="1950"/>
              </a:lnSpc>
              <a:buNone/>
            </a:pPr>
            <a:r>
              <a:rPr lang="en" dirty="0">
                <a:solidFill>
                  <a:srgbClr val="3A3630"/>
                </a:solidFill>
                <a:latin typeface="Source Sans Pro" pitchFamily="34" charset="0"/>
                <a:ea typeface="Source Sans Pro" pitchFamily="34" charset="-122"/>
                <a:cs typeface="Source Sans Pro" pitchFamily="34" charset="-120"/>
              </a:rPr>
              <a:t>Design learning modules tailored to specific needs</a:t>
            </a:r>
            <a:endParaRPr lang="en-US" dirty="0"/>
          </a:p>
        </p:txBody>
      </p:sp>
      <p:pic>
        <p:nvPicPr>
          <p:cNvPr id="10" name="Image 3" descr="preencoded.png"/>
          <p:cNvPicPr>
            <a:picLocks noChangeAspect="1"/>
          </p:cNvPicPr>
          <p:nvPr/>
        </p:nvPicPr>
        <p:blipFill>
          <a:blip r:embed="rId5"/>
          <a:stretch>
            <a:fillRect/>
          </a:stretch>
        </p:blipFill>
        <p:spPr>
          <a:xfrm>
            <a:off x="550188" y="4316778"/>
            <a:ext cx="785932" cy="943213"/>
          </a:xfrm>
          <a:prstGeom prst="rect">
            <a:avLst/>
          </a:prstGeom>
        </p:spPr>
      </p:pic>
      <p:sp>
        <p:nvSpPr>
          <p:cNvPr id="11" name="Text 5"/>
          <p:cNvSpPr/>
          <p:nvPr/>
        </p:nvSpPr>
        <p:spPr>
          <a:xfrm>
            <a:off x="1571863" y="4473940"/>
            <a:ext cx="2069544" cy="231100"/>
          </a:xfrm>
          <a:prstGeom prst="rect">
            <a:avLst/>
          </a:prstGeom>
          <a:noFill/>
          <a:ln/>
        </p:spPr>
        <p:txBody>
          <a:bodyPr wrap="none" lIns="0" tIns="0" rIns="0" bIns="0" rtlCol="0" anchor="t"/>
          <a:lstStyle/>
          <a:p>
            <a:pPr marL="0" indent="0" algn="l">
              <a:lnSpc>
                <a:spcPts val="1800"/>
              </a:lnSpc>
              <a:buNone/>
            </a:pPr>
            <a:r>
              <a:rPr lang="en" b="1" dirty="0">
                <a:solidFill>
                  <a:srgbClr val="3A3630"/>
                </a:solidFill>
                <a:latin typeface="Lora" pitchFamily="34" charset="0"/>
                <a:ea typeface="Lora" pitchFamily="34" charset="-122"/>
                <a:cs typeface="Lora" pitchFamily="34" charset="-120"/>
              </a:rPr>
              <a:t>Implement solutions</a:t>
            </a:r>
            <a:endParaRPr lang="en-US" b="1" dirty="0"/>
          </a:p>
        </p:txBody>
      </p:sp>
      <p:sp>
        <p:nvSpPr>
          <p:cNvPr id="12" name="Text 6"/>
          <p:cNvSpPr/>
          <p:nvPr/>
        </p:nvSpPr>
        <p:spPr>
          <a:xfrm>
            <a:off x="1571863" y="4799338"/>
            <a:ext cx="12508349" cy="251460"/>
          </a:xfrm>
          <a:prstGeom prst="rect">
            <a:avLst/>
          </a:prstGeom>
          <a:noFill/>
          <a:ln/>
        </p:spPr>
        <p:txBody>
          <a:bodyPr wrap="none" lIns="0" tIns="0" rIns="0" bIns="0" rtlCol="0" anchor="t"/>
          <a:lstStyle/>
          <a:p>
            <a:pPr marL="0" indent="0" algn="l">
              <a:lnSpc>
                <a:spcPts val="1950"/>
              </a:lnSpc>
              <a:buNone/>
            </a:pPr>
            <a:r>
              <a:rPr lang="en" dirty="0">
                <a:solidFill>
                  <a:srgbClr val="3A3630"/>
                </a:solidFill>
                <a:latin typeface="Source Sans Pro" pitchFamily="34" charset="0"/>
                <a:ea typeface="Source Sans Pro" pitchFamily="34" charset="-122"/>
                <a:cs typeface="Source Sans Pro" pitchFamily="34" charset="-120"/>
              </a:rPr>
              <a:t>Facilitate the transformation towards sustainable organizations</a:t>
            </a:r>
            <a:endParaRPr lang="en-US" dirty="0"/>
          </a:p>
        </p:txBody>
      </p:sp>
      <p:pic>
        <p:nvPicPr>
          <p:cNvPr id="13" name="Image 4" descr="preencoded.png"/>
          <p:cNvPicPr>
            <a:picLocks noChangeAspect="1"/>
          </p:cNvPicPr>
          <p:nvPr/>
        </p:nvPicPr>
        <p:blipFill>
          <a:blip r:embed="rId6"/>
          <a:stretch>
            <a:fillRect/>
          </a:stretch>
        </p:blipFill>
        <p:spPr>
          <a:xfrm>
            <a:off x="550188" y="5259991"/>
            <a:ext cx="785932" cy="943213"/>
          </a:xfrm>
          <a:prstGeom prst="rect">
            <a:avLst/>
          </a:prstGeom>
        </p:spPr>
      </p:pic>
      <p:sp>
        <p:nvSpPr>
          <p:cNvPr id="14" name="Text 7"/>
          <p:cNvSpPr/>
          <p:nvPr/>
        </p:nvSpPr>
        <p:spPr>
          <a:xfrm>
            <a:off x="1571863" y="5417153"/>
            <a:ext cx="1849398" cy="231100"/>
          </a:xfrm>
          <a:prstGeom prst="rect">
            <a:avLst/>
          </a:prstGeom>
          <a:noFill/>
          <a:ln/>
        </p:spPr>
        <p:txBody>
          <a:bodyPr wrap="none" lIns="0" tIns="0" rIns="0" bIns="0" rtlCol="0" anchor="t"/>
          <a:lstStyle/>
          <a:p>
            <a:pPr marL="0" indent="0" algn="l">
              <a:lnSpc>
                <a:spcPts val="1800"/>
              </a:lnSpc>
              <a:buNone/>
            </a:pPr>
            <a:r>
              <a:rPr lang="en" b="1" dirty="0">
                <a:solidFill>
                  <a:srgbClr val="3A3630"/>
                </a:solidFill>
                <a:latin typeface="Lora" pitchFamily="34" charset="0"/>
                <a:ea typeface="Lora" pitchFamily="34" charset="-122"/>
                <a:cs typeface="Lora" pitchFamily="34" charset="-120"/>
              </a:rPr>
              <a:t>Validate results</a:t>
            </a:r>
            <a:endParaRPr lang="en-US" b="1" dirty="0"/>
          </a:p>
        </p:txBody>
      </p:sp>
      <p:sp>
        <p:nvSpPr>
          <p:cNvPr id="15" name="Text 8"/>
          <p:cNvSpPr/>
          <p:nvPr/>
        </p:nvSpPr>
        <p:spPr>
          <a:xfrm>
            <a:off x="1571863" y="5742551"/>
            <a:ext cx="12508349" cy="251460"/>
          </a:xfrm>
          <a:prstGeom prst="rect">
            <a:avLst/>
          </a:prstGeom>
          <a:noFill/>
          <a:ln/>
        </p:spPr>
        <p:txBody>
          <a:bodyPr wrap="none" lIns="0" tIns="0" rIns="0" bIns="0" rtlCol="0" anchor="t"/>
          <a:lstStyle/>
          <a:p>
            <a:pPr marL="0" indent="0" algn="l">
              <a:lnSpc>
                <a:spcPts val="1950"/>
              </a:lnSpc>
              <a:buNone/>
            </a:pPr>
            <a:r>
              <a:rPr lang="en" dirty="0">
                <a:solidFill>
                  <a:srgbClr val="3A3630"/>
                </a:solidFill>
                <a:latin typeface="Source Sans Pro" pitchFamily="34" charset="0"/>
                <a:ea typeface="Source Sans Pro" pitchFamily="34" charset="-122"/>
                <a:cs typeface="Source Sans Pro" pitchFamily="34" charset="-120"/>
              </a:rPr>
              <a:t>Test solutions with pilot organizations</a:t>
            </a:r>
            <a:endParaRPr lang="en-US" dirty="0"/>
          </a:p>
        </p:txBody>
      </p:sp>
      <p:sp>
        <p:nvSpPr>
          <p:cNvPr id="16" name="Text 9"/>
          <p:cNvSpPr/>
          <p:nvPr/>
        </p:nvSpPr>
        <p:spPr>
          <a:xfrm>
            <a:off x="550188" y="6352302"/>
            <a:ext cx="13530024" cy="502920"/>
          </a:xfrm>
          <a:prstGeom prst="rect">
            <a:avLst/>
          </a:prstGeom>
          <a:noFill/>
          <a:ln/>
        </p:spPr>
        <p:txBody>
          <a:bodyPr wrap="square" lIns="0" tIns="0" rIns="0" bIns="0" rtlCol="0" anchor="t"/>
          <a:lstStyle/>
          <a:p>
            <a:pPr marL="0" indent="0" algn="just">
              <a:lnSpc>
                <a:spcPct val="150000"/>
              </a:lnSpc>
              <a:buNone/>
            </a:pPr>
            <a:r>
              <a:rPr lang="en" sz="2000" dirty="0">
                <a:solidFill>
                  <a:srgbClr val="3A3630"/>
                </a:solidFill>
                <a:latin typeface="Source Sans Pro" pitchFamily="34" charset="0"/>
                <a:ea typeface="Source Sans Pro" pitchFamily="34" charset="-122"/>
                <a:cs typeface="Source Sans Pro" pitchFamily="34" charset="-120"/>
              </a:rPr>
              <a:t>The overall objective of ExCurS is to </a:t>
            </a:r>
            <a:r>
              <a:rPr lang="en" sz="2000" b="1" dirty="0">
                <a:solidFill>
                  <a:srgbClr val="3A3630"/>
                </a:solidFill>
                <a:latin typeface="Source Sans Pro" pitchFamily="34" charset="0"/>
                <a:ea typeface="Source Sans Pro" pitchFamily="34" charset="-122"/>
                <a:cs typeface="Source Sans Pro" pitchFamily="34" charset="-120"/>
              </a:rPr>
              <a:t>create a vocational education training program </a:t>
            </a:r>
            <a:r>
              <a:rPr lang="en" sz="2000" dirty="0">
                <a:solidFill>
                  <a:srgbClr val="3A3630"/>
                </a:solidFill>
                <a:latin typeface="Source Sans Pro" pitchFamily="34" charset="0"/>
                <a:ea typeface="Source Sans Pro" pitchFamily="34" charset="-122"/>
                <a:cs typeface="Source Sans Pro" pitchFamily="34" charset="-120"/>
              </a:rPr>
              <a:t>that allows vocational education and training to be tailored to the needs of the labor market. The project seeks to develop a work-based blended learning concept, implemented through an online platform that can be used by any interested party.</a:t>
            </a:r>
            <a:endParaRPr lang="en-US" sz="2000" dirty="0"/>
          </a:p>
        </p:txBody>
      </p:sp>
      <p:pic>
        <p:nvPicPr>
          <p:cNvPr id="2" name="Image 1" descr="preencoded.png">
            <a:extLst>
              <a:ext uri="{FF2B5EF4-FFF2-40B4-BE49-F238E27FC236}">
                <a16:creationId xmlns:a16="http://schemas.microsoft.com/office/drawing/2014/main" id="{BA8102DC-51FE-2165-3368-DDB5D4DAB92D}"/>
              </a:ext>
            </a:extLst>
          </p:cNvPr>
          <p:cNvPicPr>
            <a:picLocks noChangeAspect="1"/>
          </p:cNvPicPr>
          <p:nvPr/>
        </p:nvPicPr>
        <p:blipFill>
          <a:blip r:embed="rId3"/>
          <a:stretch>
            <a:fillRect/>
          </a:stretch>
        </p:blipFill>
        <p:spPr>
          <a:xfrm>
            <a:off x="536332" y="1481308"/>
            <a:ext cx="785932" cy="943213"/>
          </a:xfrm>
          <a:prstGeom prst="rect">
            <a:avLst/>
          </a:prstGeom>
        </p:spPr>
      </p:pic>
      <p:sp>
        <p:nvSpPr>
          <p:cNvPr id="17" name="Text 1">
            <a:extLst>
              <a:ext uri="{FF2B5EF4-FFF2-40B4-BE49-F238E27FC236}">
                <a16:creationId xmlns:a16="http://schemas.microsoft.com/office/drawing/2014/main" id="{D5FEA5E5-955E-3765-826F-672E47B30EC2}"/>
              </a:ext>
            </a:extLst>
          </p:cNvPr>
          <p:cNvSpPr/>
          <p:nvPr/>
        </p:nvSpPr>
        <p:spPr>
          <a:xfrm>
            <a:off x="1558007" y="1638471"/>
            <a:ext cx="1994297" cy="231100"/>
          </a:xfrm>
          <a:prstGeom prst="rect">
            <a:avLst/>
          </a:prstGeom>
          <a:noFill/>
          <a:ln/>
        </p:spPr>
        <p:txBody>
          <a:bodyPr wrap="none" lIns="0" tIns="0" rIns="0" bIns="0" rtlCol="0" anchor="t"/>
          <a:lstStyle/>
          <a:p>
            <a:pPr marL="0" indent="0" algn="l">
              <a:lnSpc>
                <a:spcPts val="1800"/>
              </a:lnSpc>
              <a:buNone/>
            </a:pPr>
            <a:r>
              <a:rPr lang="en" b="1" dirty="0">
                <a:solidFill>
                  <a:srgbClr val="3A3630"/>
                </a:solidFill>
                <a:latin typeface="Lora" pitchFamily="34" charset="0"/>
                <a:ea typeface="Lora" pitchFamily="34" charset="-122"/>
                <a:cs typeface="Lora" pitchFamily="34" charset="-120"/>
              </a:rPr>
              <a:t>Survey existing offers</a:t>
            </a:r>
            <a:endParaRPr lang="en-US" b="1" dirty="0"/>
          </a:p>
        </p:txBody>
      </p:sp>
      <p:sp>
        <p:nvSpPr>
          <p:cNvPr id="18" name="Text 2">
            <a:extLst>
              <a:ext uri="{FF2B5EF4-FFF2-40B4-BE49-F238E27FC236}">
                <a16:creationId xmlns:a16="http://schemas.microsoft.com/office/drawing/2014/main" id="{07A91407-9130-77FA-F115-8EA4284479DE}"/>
              </a:ext>
            </a:extLst>
          </p:cNvPr>
          <p:cNvSpPr/>
          <p:nvPr/>
        </p:nvSpPr>
        <p:spPr>
          <a:xfrm>
            <a:off x="1558007" y="1963869"/>
            <a:ext cx="12508349" cy="251460"/>
          </a:xfrm>
          <a:prstGeom prst="rect">
            <a:avLst/>
          </a:prstGeom>
          <a:noFill/>
          <a:ln/>
        </p:spPr>
        <p:txBody>
          <a:bodyPr wrap="none" lIns="0" tIns="0" rIns="0" bIns="0" rtlCol="0" anchor="t"/>
          <a:lstStyle/>
          <a:p>
            <a:pPr marL="0" indent="0" algn="l">
              <a:lnSpc>
                <a:spcPts val="1950"/>
              </a:lnSpc>
              <a:buNone/>
            </a:pPr>
            <a:r>
              <a:rPr lang="en" dirty="0">
                <a:solidFill>
                  <a:srgbClr val="3A3630"/>
                </a:solidFill>
                <a:latin typeface="Source Sans Pro" pitchFamily="34" charset="0"/>
                <a:ea typeface="Source Sans Pro" pitchFamily="34" charset="-122"/>
              </a:rPr>
              <a:t>Identify and catalogue existing management support tools and methodologies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37724" y="795099"/>
            <a:ext cx="7669292" cy="704017"/>
          </a:xfrm>
          <a:prstGeom prst="rect">
            <a:avLst/>
          </a:prstGeom>
          <a:noFill/>
          <a:ln/>
        </p:spPr>
        <p:txBody>
          <a:bodyPr wrap="none" lIns="0" tIns="0" rIns="0" bIns="0" rtlCol="0" anchor="t"/>
          <a:lstStyle/>
          <a:p>
            <a:pPr marL="0" indent="0" algn="l">
              <a:lnSpc>
                <a:spcPts val="5500"/>
              </a:lnSpc>
              <a:buNone/>
            </a:pPr>
            <a:r>
              <a:rPr lang="en" sz="4400" b="1" dirty="0">
                <a:solidFill>
                  <a:srgbClr val="38512F"/>
                </a:solidFill>
                <a:latin typeface="Lora" pitchFamily="34" charset="0"/>
                <a:ea typeface="Lora" pitchFamily="34" charset="-122"/>
                <a:cs typeface="Lora" pitchFamily="34" charset="-120"/>
              </a:rPr>
              <a:t>Participating Organizations</a:t>
            </a:r>
            <a:endParaRPr lang="en-US" sz="4400" b="1" dirty="0"/>
          </a:p>
        </p:txBody>
      </p:sp>
      <p:sp>
        <p:nvSpPr>
          <p:cNvPr id="3" name="Shape 1"/>
          <p:cNvSpPr/>
          <p:nvPr/>
        </p:nvSpPr>
        <p:spPr>
          <a:xfrm>
            <a:off x="837724" y="1977866"/>
            <a:ext cx="4158734" cy="4038362"/>
          </a:xfrm>
          <a:prstGeom prst="roundRect">
            <a:avLst>
              <a:gd name="adj" fmla="val 889"/>
            </a:avLst>
          </a:prstGeom>
          <a:solidFill>
            <a:srgbClr val="F3E7D4"/>
          </a:solidFill>
          <a:ln/>
        </p:spPr>
        <p:txBody>
          <a:bodyPr/>
          <a:lstStyle/>
          <a:p>
            <a:endParaRPr lang="es-ES"/>
          </a:p>
        </p:txBody>
      </p:sp>
      <p:sp>
        <p:nvSpPr>
          <p:cNvPr id="4" name="Text 2"/>
          <p:cNvSpPr/>
          <p:nvPr/>
        </p:nvSpPr>
        <p:spPr>
          <a:xfrm>
            <a:off x="1077039" y="2217182"/>
            <a:ext cx="3643551" cy="351949"/>
          </a:xfrm>
          <a:prstGeom prst="rect">
            <a:avLst/>
          </a:prstGeom>
          <a:noFill/>
          <a:ln/>
        </p:spPr>
        <p:txBody>
          <a:bodyPr wrap="none" lIns="0" tIns="0" rIns="0" bIns="0" rtlCol="0" anchor="t"/>
          <a:lstStyle/>
          <a:p>
            <a:pPr marL="0" indent="0" algn="l">
              <a:lnSpc>
                <a:spcPts val="2750"/>
              </a:lnSpc>
              <a:buNone/>
            </a:pPr>
            <a:r>
              <a:rPr lang="en" sz="2200" dirty="0">
                <a:solidFill>
                  <a:srgbClr val="3A3630"/>
                </a:solidFill>
                <a:latin typeface="Lora" pitchFamily="34" charset="0"/>
                <a:ea typeface="Lora" pitchFamily="34" charset="-122"/>
                <a:cs typeface="Lora" pitchFamily="34" charset="-120"/>
              </a:rPr>
              <a:t>Coordinator: </a:t>
            </a:r>
            <a:r>
              <a:rPr lang="en" sz="2200" b="1" dirty="0">
                <a:solidFill>
                  <a:srgbClr val="3A3630"/>
                </a:solidFill>
                <a:latin typeface="Lora" pitchFamily="34" charset="0"/>
                <a:ea typeface="Lora" pitchFamily="34" charset="-122"/>
                <a:cs typeface="Lora" pitchFamily="34" charset="-120"/>
              </a:rPr>
              <a:t>GAIA</a:t>
            </a:r>
            <a:r>
              <a:rPr lang="en" sz="2200" dirty="0">
                <a:solidFill>
                  <a:srgbClr val="3A3630"/>
                </a:solidFill>
                <a:latin typeface="Lora" pitchFamily="34" charset="0"/>
                <a:ea typeface="Lora" pitchFamily="34" charset="-122"/>
                <a:cs typeface="Lora" pitchFamily="34" charset="-120"/>
              </a:rPr>
              <a:t> (Spain)</a:t>
            </a:r>
            <a:endParaRPr lang="en-US" sz="2200" dirty="0"/>
          </a:p>
        </p:txBody>
      </p:sp>
      <p:sp>
        <p:nvSpPr>
          <p:cNvPr id="5" name="Text 3"/>
          <p:cNvSpPr/>
          <p:nvPr/>
        </p:nvSpPr>
        <p:spPr>
          <a:xfrm>
            <a:off x="1077039" y="2712720"/>
            <a:ext cx="3680103" cy="3064193"/>
          </a:xfrm>
          <a:prstGeom prst="rect">
            <a:avLst/>
          </a:prstGeom>
          <a:noFill/>
          <a:ln/>
        </p:spPr>
        <p:txBody>
          <a:bodyPr wrap="square" lIns="0" tIns="0" rIns="0" bIns="0" rtlCol="0" anchor="t"/>
          <a:lstStyle/>
          <a:p>
            <a:pPr marL="0" indent="0" algn="just">
              <a:lnSpc>
                <a:spcPts val="3000"/>
              </a:lnSpc>
              <a:buNone/>
            </a:pPr>
            <a:r>
              <a:rPr lang="en" sz="1850" dirty="0">
                <a:solidFill>
                  <a:srgbClr val="3A3630"/>
                </a:solidFill>
                <a:latin typeface="Source Sans Pro" pitchFamily="34" charset="0"/>
                <a:ea typeface="Source Sans Pro" pitchFamily="34" charset="-122"/>
                <a:cs typeface="Source Sans Pro" pitchFamily="34" charset="-120"/>
              </a:rPr>
              <a:t>Knowledge and Technology Industries Association representing more than 304 companies in the ICT sector in the Basque Country. Its mission is to promote development and growth in the engineering, consulting, electronics-IT, and telecommunications sectors.</a:t>
            </a:r>
            <a:endParaRPr lang="en-US" sz="1850" dirty="0"/>
          </a:p>
        </p:txBody>
      </p:sp>
      <p:sp>
        <p:nvSpPr>
          <p:cNvPr id="6" name="Shape 4"/>
          <p:cNvSpPr/>
          <p:nvPr/>
        </p:nvSpPr>
        <p:spPr>
          <a:xfrm>
            <a:off x="5235773" y="1977866"/>
            <a:ext cx="4158734" cy="4038362"/>
          </a:xfrm>
          <a:prstGeom prst="roundRect">
            <a:avLst>
              <a:gd name="adj" fmla="val 889"/>
            </a:avLst>
          </a:prstGeom>
          <a:solidFill>
            <a:srgbClr val="F3E7D4"/>
          </a:solidFill>
          <a:ln/>
        </p:spPr>
        <p:txBody>
          <a:bodyPr/>
          <a:lstStyle/>
          <a:p>
            <a:endParaRPr lang="es-ES"/>
          </a:p>
        </p:txBody>
      </p:sp>
      <p:sp>
        <p:nvSpPr>
          <p:cNvPr id="7" name="Text 5"/>
          <p:cNvSpPr/>
          <p:nvPr/>
        </p:nvSpPr>
        <p:spPr>
          <a:xfrm>
            <a:off x="5475089" y="2217182"/>
            <a:ext cx="2816185" cy="351949"/>
          </a:xfrm>
          <a:prstGeom prst="rect">
            <a:avLst/>
          </a:prstGeom>
          <a:noFill/>
          <a:ln/>
        </p:spPr>
        <p:txBody>
          <a:bodyPr wrap="none" lIns="0" tIns="0" rIns="0" bIns="0" rtlCol="0" anchor="t"/>
          <a:lstStyle/>
          <a:p>
            <a:pPr marL="0" indent="0" algn="l">
              <a:lnSpc>
                <a:spcPts val="2750"/>
              </a:lnSpc>
              <a:buNone/>
            </a:pPr>
            <a:r>
              <a:rPr lang="en" sz="2200" dirty="0">
                <a:solidFill>
                  <a:srgbClr val="3A3630"/>
                </a:solidFill>
                <a:latin typeface="Lora" pitchFamily="34" charset="0"/>
                <a:ea typeface="Lora" pitchFamily="34" charset="-122"/>
                <a:cs typeface="Lora" pitchFamily="34" charset="-120"/>
              </a:rPr>
              <a:t>Academic Partners</a:t>
            </a:r>
            <a:endParaRPr lang="en-US" sz="2200" dirty="0"/>
          </a:p>
        </p:txBody>
      </p:sp>
      <p:sp>
        <p:nvSpPr>
          <p:cNvPr id="8" name="Text 6"/>
          <p:cNvSpPr/>
          <p:nvPr/>
        </p:nvSpPr>
        <p:spPr>
          <a:xfrm>
            <a:off x="5475089" y="2712720"/>
            <a:ext cx="3680103" cy="2681168"/>
          </a:xfrm>
          <a:prstGeom prst="rect">
            <a:avLst/>
          </a:prstGeom>
          <a:noFill/>
          <a:ln/>
        </p:spPr>
        <p:txBody>
          <a:bodyPr wrap="square" lIns="0" tIns="0" rIns="0" bIns="0" rtlCol="0" anchor="t"/>
          <a:lstStyle/>
          <a:p>
            <a:pPr marL="0" indent="0" algn="just">
              <a:lnSpc>
                <a:spcPts val="3000"/>
              </a:lnSpc>
              <a:buNone/>
            </a:pPr>
            <a:r>
              <a:rPr lang="en" sz="1850" b="1" dirty="0">
                <a:solidFill>
                  <a:srgbClr val="3A3630"/>
                </a:solidFill>
                <a:latin typeface="Source Sans Pro" pitchFamily="34" charset="0"/>
                <a:ea typeface="Source Sans Pro" pitchFamily="34" charset="-122"/>
                <a:cs typeface="Source Sans Pro" pitchFamily="34" charset="-120"/>
              </a:rPr>
              <a:t>University of Reutlingen </a:t>
            </a:r>
            <a:r>
              <a:rPr lang="en" sz="1850" dirty="0">
                <a:solidFill>
                  <a:srgbClr val="3A3630"/>
                </a:solidFill>
                <a:latin typeface="Source Sans Pro" pitchFamily="34" charset="0"/>
                <a:ea typeface="Source Sans Pro" pitchFamily="34" charset="-122"/>
                <a:cs typeface="Source Sans Pro" pitchFamily="34" charset="-120"/>
              </a:rPr>
              <a:t>(Germany) and </a:t>
            </a:r>
            <a:r>
              <a:rPr lang="en" sz="1850" b="1" dirty="0">
                <a:solidFill>
                  <a:srgbClr val="3A3630"/>
                </a:solidFill>
                <a:latin typeface="Source Sans Pro" pitchFamily="34" charset="0"/>
                <a:ea typeface="Source Sans Pro" pitchFamily="34" charset="-122"/>
                <a:cs typeface="Source Sans Pro" pitchFamily="34" charset="-120"/>
              </a:rPr>
              <a:t>University of Split </a:t>
            </a:r>
            <a:r>
              <a:rPr lang="en" sz="1850" dirty="0">
                <a:solidFill>
                  <a:srgbClr val="3A3630"/>
                </a:solidFill>
                <a:latin typeface="Source Sans Pro" pitchFamily="34" charset="0"/>
                <a:ea typeface="Source Sans Pro" pitchFamily="34" charset="-122"/>
                <a:cs typeface="Source Sans Pro" pitchFamily="34" charset="-120"/>
              </a:rPr>
              <a:t>(Croatia), higher education institutions with extensive experience in research and training in digital transformation and industrial engineering.</a:t>
            </a:r>
            <a:endParaRPr lang="en-US" sz="1850" dirty="0"/>
          </a:p>
        </p:txBody>
      </p:sp>
      <p:sp>
        <p:nvSpPr>
          <p:cNvPr id="9" name="Shape 7"/>
          <p:cNvSpPr/>
          <p:nvPr/>
        </p:nvSpPr>
        <p:spPr>
          <a:xfrm>
            <a:off x="9633823" y="1977866"/>
            <a:ext cx="4158734" cy="4038362"/>
          </a:xfrm>
          <a:prstGeom prst="roundRect">
            <a:avLst>
              <a:gd name="adj" fmla="val 889"/>
            </a:avLst>
          </a:prstGeom>
          <a:solidFill>
            <a:srgbClr val="F3E7D4"/>
          </a:solidFill>
          <a:ln/>
        </p:spPr>
        <p:txBody>
          <a:bodyPr/>
          <a:lstStyle/>
          <a:p>
            <a:endParaRPr lang="es-ES"/>
          </a:p>
        </p:txBody>
      </p:sp>
      <p:sp>
        <p:nvSpPr>
          <p:cNvPr id="10" name="Text 8"/>
          <p:cNvSpPr/>
          <p:nvPr/>
        </p:nvSpPr>
        <p:spPr>
          <a:xfrm>
            <a:off x="9873139" y="2217182"/>
            <a:ext cx="3680103" cy="703898"/>
          </a:xfrm>
          <a:prstGeom prst="rect">
            <a:avLst/>
          </a:prstGeom>
          <a:noFill/>
          <a:ln/>
        </p:spPr>
        <p:txBody>
          <a:bodyPr wrap="square" lIns="0" tIns="0" rIns="0" bIns="0" rtlCol="0" anchor="t"/>
          <a:lstStyle/>
          <a:p>
            <a:pPr marL="0" indent="0" algn="l">
              <a:lnSpc>
                <a:spcPts val="2750"/>
              </a:lnSpc>
              <a:buNone/>
            </a:pPr>
            <a:r>
              <a:rPr lang="en" sz="2200" dirty="0">
                <a:solidFill>
                  <a:srgbClr val="3A3630"/>
                </a:solidFill>
                <a:latin typeface="Lora" pitchFamily="34" charset="0"/>
                <a:ea typeface="Lora" pitchFamily="34" charset="-122"/>
                <a:cs typeface="Lora" pitchFamily="34" charset="-120"/>
              </a:rPr>
              <a:t>Business Partners and Associations</a:t>
            </a:r>
            <a:endParaRPr lang="en-US" sz="2200" dirty="0"/>
          </a:p>
        </p:txBody>
      </p:sp>
      <p:sp>
        <p:nvSpPr>
          <p:cNvPr id="11" name="Text 9"/>
          <p:cNvSpPr/>
          <p:nvPr/>
        </p:nvSpPr>
        <p:spPr>
          <a:xfrm>
            <a:off x="9873139" y="3064669"/>
            <a:ext cx="3680103" cy="2298144"/>
          </a:xfrm>
          <a:prstGeom prst="rect">
            <a:avLst/>
          </a:prstGeom>
          <a:noFill/>
          <a:ln/>
        </p:spPr>
        <p:txBody>
          <a:bodyPr wrap="square" lIns="0" tIns="0" rIns="0" bIns="0" rtlCol="0" anchor="t"/>
          <a:lstStyle/>
          <a:p>
            <a:pPr marL="0" indent="0" algn="just">
              <a:lnSpc>
                <a:spcPts val="3000"/>
              </a:lnSpc>
              <a:buNone/>
            </a:pPr>
            <a:r>
              <a:rPr lang="en" sz="1850" b="1" dirty="0">
                <a:solidFill>
                  <a:srgbClr val="3A3630"/>
                </a:solidFill>
                <a:latin typeface="Source Sans Pro" pitchFamily="34" charset="0"/>
                <a:ea typeface="Source Sans Pro" pitchFamily="34" charset="-122"/>
                <a:cs typeface="Source Sans Pro" pitchFamily="34" charset="-120"/>
              </a:rPr>
              <a:t>IBK Management Solutions </a:t>
            </a:r>
            <a:r>
              <a:rPr lang="en" sz="1850" dirty="0">
                <a:solidFill>
                  <a:srgbClr val="3A3630"/>
                </a:solidFill>
                <a:latin typeface="Source Sans Pro" pitchFamily="34" charset="0"/>
                <a:ea typeface="Source Sans Pro" pitchFamily="34" charset="-122"/>
                <a:cs typeface="Source Sans Pro" pitchFamily="34" charset="-120"/>
              </a:rPr>
              <a:t>(Germany), </a:t>
            </a:r>
            <a:r>
              <a:rPr lang="en" sz="1850" b="1" dirty="0">
                <a:solidFill>
                  <a:srgbClr val="3A3630"/>
                </a:solidFill>
                <a:latin typeface="Source Sans Pro" pitchFamily="34" charset="0"/>
                <a:ea typeface="Source Sans Pro" pitchFamily="34" charset="-122"/>
                <a:cs typeface="Source Sans Pro" pitchFamily="34" charset="-120"/>
              </a:rPr>
              <a:t>Irish Work Study Institute </a:t>
            </a:r>
            <a:r>
              <a:rPr lang="en" sz="1850" dirty="0">
                <a:solidFill>
                  <a:srgbClr val="3A3630"/>
                </a:solidFill>
                <a:latin typeface="Source Sans Pro" pitchFamily="34" charset="0"/>
                <a:ea typeface="Source Sans Pro" pitchFamily="34" charset="-122"/>
                <a:cs typeface="Source Sans Pro" pitchFamily="34" charset="-120"/>
              </a:rPr>
              <a:t>(Ireland) and </a:t>
            </a:r>
            <a:r>
              <a:rPr lang="en" sz="1850" b="1" dirty="0">
                <a:solidFill>
                  <a:srgbClr val="3A3630"/>
                </a:solidFill>
                <a:latin typeface="Source Sans Pro" pitchFamily="34" charset="0"/>
                <a:ea typeface="Source Sans Pro" pitchFamily="34" charset="-122"/>
                <a:cs typeface="Source Sans Pro" pitchFamily="34" charset="-120"/>
              </a:rPr>
              <a:t>Mindpedia</a:t>
            </a:r>
            <a:r>
              <a:rPr lang="en" sz="1850" dirty="0">
                <a:solidFill>
                  <a:srgbClr val="3A3630"/>
                </a:solidFill>
                <a:latin typeface="Source Sans Pro" pitchFamily="34" charset="0"/>
                <a:ea typeface="Source Sans Pro" pitchFamily="34" charset="-122"/>
                <a:cs typeface="Source Sans Pro" pitchFamily="34" charset="-120"/>
              </a:rPr>
              <a:t> (Romania), which provide expertise in consulting, professional training and software development.</a:t>
            </a:r>
            <a:endParaRPr lang="en-US" sz="1850" dirty="0"/>
          </a:p>
        </p:txBody>
      </p:sp>
      <p:sp>
        <p:nvSpPr>
          <p:cNvPr id="12" name="Text 10"/>
          <p:cNvSpPr/>
          <p:nvPr/>
        </p:nvSpPr>
        <p:spPr>
          <a:xfrm>
            <a:off x="837724" y="6285428"/>
            <a:ext cx="12954952" cy="1149072"/>
          </a:xfrm>
          <a:prstGeom prst="rect">
            <a:avLst/>
          </a:prstGeom>
          <a:noFill/>
          <a:ln/>
        </p:spPr>
        <p:txBody>
          <a:bodyPr wrap="square" lIns="0" tIns="0" rIns="0" bIns="0" rtlCol="0" anchor="t"/>
          <a:lstStyle/>
          <a:p>
            <a:pPr marL="0" indent="0" algn="l">
              <a:lnSpc>
                <a:spcPts val="3000"/>
              </a:lnSpc>
              <a:buNone/>
            </a:pPr>
            <a:r>
              <a:rPr lang="en" sz="1850" dirty="0">
                <a:solidFill>
                  <a:srgbClr val="3A3630"/>
                </a:solidFill>
                <a:latin typeface="Source Sans Pro" pitchFamily="34" charset="0"/>
                <a:ea typeface="Source Sans Pro" pitchFamily="34" charset="-122"/>
                <a:cs typeface="Source Sans Pro" pitchFamily="34" charset="-120"/>
              </a:rPr>
              <a:t>This combination of partners ensures a multidisciplinary and complementary perspective, encompassing different political systems, work cultures, economic fields, and core competencies. International collaboration offers the potential to create networks between companies located in different European regions.</a:t>
            </a:r>
            <a:endParaRPr lang="en-US" sz="18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626995"/>
          </a:xfrm>
          <a:prstGeom prst="rect">
            <a:avLst/>
          </a:prstGeom>
        </p:spPr>
      </p:pic>
      <p:sp>
        <p:nvSpPr>
          <p:cNvPr id="3" name="Text 0"/>
          <p:cNvSpPr/>
          <p:nvPr/>
        </p:nvSpPr>
        <p:spPr>
          <a:xfrm>
            <a:off x="735568" y="3235523"/>
            <a:ext cx="8018383" cy="618053"/>
          </a:xfrm>
          <a:prstGeom prst="rect">
            <a:avLst/>
          </a:prstGeom>
          <a:noFill/>
          <a:ln/>
        </p:spPr>
        <p:txBody>
          <a:bodyPr wrap="none" lIns="0" tIns="0" rIns="0" bIns="0" rtlCol="0" anchor="t"/>
          <a:lstStyle/>
          <a:p>
            <a:pPr marL="0" indent="0" algn="l">
              <a:lnSpc>
                <a:spcPts val="4850"/>
              </a:lnSpc>
              <a:buNone/>
            </a:pPr>
            <a:r>
              <a:rPr lang="en" sz="3850" b="1" dirty="0">
                <a:solidFill>
                  <a:srgbClr val="38512F"/>
                </a:solidFill>
                <a:latin typeface="Lora" pitchFamily="34" charset="0"/>
                <a:ea typeface="Lora" pitchFamily="34" charset="-122"/>
                <a:cs typeface="Lora" pitchFamily="34" charset="-120"/>
              </a:rPr>
              <a:t>Expected Results of the Project</a:t>
            </a:r>
            <a:endParaRPr lang="en-US" sz="3850" b="1" dirty="0"/>
          </a:p>
        </p:txBody>
      </p:sp>
      <p:sp>
        <p:nvSpPr>
          <p:cNvPr id="4" name="Shape 1"/>
          <p:cNvSpPr/>
          <p:nvPr/>
        </p:nvSpPr>
        <p:spPr>
          <a:xfrm>
            <a:off x="735568" y="4168735"/>
            <a:ext cx="472797" cy="472797"/>
          </a:xfrm>
          <a:prstGeom prst="roundRect">
            <a:avLst>
              <a:gd name="adj" fmla="val 6668"/>
            </a:avLst>
          </a:prstGeom>
          <a:solidFill>
            <a:srgbClr val="F3E7D4"/>
          </a:solidFill>
          <a:ln/>
        </p:spPr>
        <p:txBody>
          <a:bodyPr/>
          <a:lstStyle/>
          <a:p>
            <a:endParaRPr lang="es-ES"/>
          </a:p>
        </p:txBody>
      </p:sp>
      <p:pic>
        <p:nvPicPr>
          <p:cNvPr id="5" name="Image 1" descr="preencoded.png"/>
          <p:cNvPicPr>
            <a:picLocks noChangeAspect="1"/>
          </p:cNvPicPr>
          <p:nvPr/>
        </p:nvPicPr>
        <p:blipFill>
          <a:blip r:embed="rId4"/>
          <a:stretch>
            <a:fillRect/>
          </a:stretch>
        </p:blipFill>
        <p:spPr>
          <a:xfrm>
            <a:off x="823555" y="4219635"/>
            <a:ext cx="296704" cy="370880"/>
          </a:xfrm>
          <a:prstGeom prst="rect">
            <a:avLst/>
          </a:prstGeom>
        </p:spPr>
      </p:pic>
      <p:sp>
        <p:nvSpPr>
          <p:cNvPr id="6" name="Text 2"/>
          <p:cNvSpPr/>
          <p:nvPr/>
        </p:nvSpPr>
        <p:spPr>
          <a:xfrm>
            <a:off x="1418511" y="4240887"/>
            <a:ext cx="3631525" cy="309086"/>
          </a:xfrm>
          <a:prstGeom prst="rect">
            <a:avLst/>
          </a:prstGeom>
          <a:noFill/>
          <a:ln/>
        </p:spPr>
        <p:txBody>
          <a:bodyPr wrap="none" lIns="0" tIns="0" rIns="0" bIns="0" rtlCol="0" anchor="t"/>
          <a:lstStyle/>
          <a:p>
            <a:pPr marL="0" indent="0" algn="l">
              <a:lnSpc>
                <a:spcPts val="2400"/>
              </a:lnSpc>
              <a:buNone/>
            </a:pPr>
            <a:r>
              <a:rPr lang="en" sz="1900" b="1" dirty="0">
                <a:solidFill>
                  <a:srgbClr val="3A3630"/>
                </a:solidFill>
                <a:latin typeface="Lora" pitchFamily="34" charset="0"/>
                <a:ea typeface="Lora" pitchFamily="34" charset="-122"/>
                <a:cs typeface="Lora" pitchFamily="34" charset="-120"/>
              </a:rPr>
              <a:t>Self-Assessment Tool</a:t>
            </a:r>
            <a:endParaRPr lang="en-US" sz="1900" b="1" dirty="0"/>
          </a:p>
        </p:txBody>
      </p:sp>
      <p:sp>
        <p:nvSpPr>
          <p:cNvPr id="7" name="Text 3"/>
          <p:cNvSpPr/>
          <p:nvPr/>
        </p:nvSpPr>
        <p:spPr>
          <a:xfrm>
            <a:off x="1418511" y="4676061"/>
            <a:ext cx="5765363" cy="1008698"/>
          </a:xfrm>
          <a:prstGeom prst="rect">
            <a:avLst/>
          </a:prstGeom>
          <a:noFill/>
          <a:ln/>
        </p:spPr>
        <p:txBody>
          <a:bodyPr wrap="square" lIns="0" tIns="0" rIns="0" bIns="0" rtlCol="0" anchor="t"/>
          <a:lstStyle/>
          <a:p>
            <a:pPr marL="0" indent="0" algn="just">
              <a:lnSpc>
                <a:spcPts val="2600"/>
              </a:lnSpc>
              <a:buNone/>
            </a:pPr>
            <a:r>
              <a:rPr lang="en" sz="1650" dirty="0">
                <a:solidFill>
                  <a:srgbClr val="3A3630"/>
                </a:solidFill>
                <a:latin typeface="Source Sans Pro" pitchFamily="34" charset="0"/>
                <a:ea typeface="Source Sans Pro" pitchFamily="34" charset="-122"/>
                <a:cs typeface="Source Sans Pro" pitchFamily="34" charset="-120"/>
              </a:rPr>
              <a:t>A quick and easy-to-use self-assessment system based on the EFQM 4.0 model/EFE, which allows you to identify existing gaps and derive a roadmap based on environmental sustainability.</a:t>
            </a:r>
            <a:endParaRPr lang="en-US" sz="1650" dirty="0"/>
          </a:p>
        </p:txBody>
      </p:sp>
      <p:sp>
        <p:nvSpPr>
          <p:cNvPr id="8" name="Shape 4"/>
          <p:cNvSpPr/>
          <p:nvPr/>
        </p:nvSpPr>
        <p:spPr>
          <a:xfrm>
            <a:off x="7446526" y="4168735"/>
            <a:ext cx="472797" cy="472797"/>
          </a:xfrm>
          <a:prstGeom prst="roundRect">
            <a:avLst>
              <a:gd name="adj" fmla="val 6668"/>
            </a:avLst>
          </a:prstGeom>
          <a:solidFill>
            <a:srgbClr val="F3E7D4"/>
          </a:solidFill>
          <a:ln/>
        </p:spPr>
        <p:txBody>
          <a:bodyPr/>
          <a:lstStyle/>
          <a:p>
            <a:endParaRPr lang="es-ES"/>
          </a:p>
        </p:txBody>
      </p:sp>
      <p:pic>
        <p:nvPicPr>
          <p:cNvPr id="9" name="Image 2" descr="preencoded.png"/>
          <p:cNvPicPr>
            <a:picLocks noChangeAspect="1"/>
          </p:cNvPicPr>
          <p:nvPr/>
        </p:nvPicPr>
        <p:blipFill>
          <a:blip r:embed="rId5"/>
          <a:stretch>
            <a:fillRect/>
          </a:stretch>
        </p:blipFill>
        <p:spPr>
          <a:xfrm>
            <a:off x="7534513" y="4219635"/>
            <a:ext cx="296704" cy="370880"/>
          </a:xfrm>
          <a:prstGeom prst="rect">
            <a:avLst/>
          </a:prstGeom>
        </p:spPr>
      </p:pic>
      <p:sp>
        <p:nvSpPr>
          <p:cNvPr id="10" name="Text 5"/>
          <p:cNvSpPr/>
          <p:nvPr/>
        </p:nvSpPr>
        <p:spPr>
          <a:xfrm>
            <a:off x="8129468" y="4240887"/>
            <a:ext cx="3625096" cy="309086"/>
          </a:xfrm>
          <a:prstGeom prst="rect">
            <a:avLst/>
          </a:prstGeom>
          <a:noFill/>
          <a:ln/>
        </p:spPr>
        <p:txBody>
          <a:bodyPr wrap="none" lIns="0" tIns="0" rIns="0" bIns="0" rtlCol="0" anchor="t"/>
          <a:lstStyle/>
          <a:p>
            <a:pPr marL="0" indent="0" algn="l">
              <a:lnSpc>
                <a:spcPts val="2400"/>
              </a:lnSpc>
              <a:buNone/>
            </a:pPr>
            <a:r>
              <a:rPr lang="en" sz="1900" b="1" dirty="0">
                <a:solidFill>
                  <a:srgbClr val="3A3630"/>
                </a:solidFill>
                <a:latin typeface="Lora" pitchFamily="34" charset="0"/>
                <a:ea typeface="Lora" pitchFamily="34" charset="-122"/>
                <a:cs typeface="Lora" pitchFamily="34" charset="-120"/>
              </a:rPr>
              <a:t>Concept of Blended Learning</a:t>
            </a:r>
            <a:endParaRPr lang="en-US" sz="1900" b="1" dirty="0"/>
          </a:p>
        </p:txBody>
      </p:sp>
      <p:sp>
        <p:nvSpPr>
          <p:cNvPr id="11" name="Text 6"/>
          <p:cNvSpPr/>
          <p:nvPr/>
        </p:nvSpPr>
        <p:spPr>
          <a:xfrm>
            <a:off x="8129468" y="4676061"/>
            <a:ext cx="5765363" cy="1008698"/>
          </a:xfrm>
          <a:prstGeom prst="rect">
            <a:avLst/>
          </a:prstGeom>
          <a:noFill/>
          <a:ln/>
        </p:spPr>
        <p:txBody>
          <a:bodyPr wrap="square" lIns="0" tIns="0" rIns="0" bIns="0" rtlCol="0" anchor="t"/>
          <a:lstStyle/>
          <a:p>
            <a:pPr marL="0" indent="0" algn="just">
              <a:lnSpc>
                <a:spcPts val="2600"/>
              </a:lnSpc>
              <a:buNone/>
            </a:pPr>
            <a:r>
              <a:rPr lang="en" sz="1650" dirty="0">
                <a:solidFill>
                  <a:srgbClr val="3A3630"/>
                </a:solidFill>
                <a:latin typeface="Source Sans Pro" pitchFamily="34" charset="0"/>
                <a:ea typeface="Source Sans Pro" pitchFamily="34" charset="-122"/>
                <a:cs typeface="Source Sans Pro" pitchFamily="34" charset="-120"/>
              </a:rPr>
              <a:t>A training approach for managers and staff, based on Work-Based Learning (WBL) principles, that develops professional, cognitive, and digital skills.</a:t>
            </a:r>
            <a:endParaRPr lang="en-US" sz="1650" dirty="0"/>
          </a:p>
        </p:txBody>
      </p:sp>
      <p:sp>
        <p:nvSpPr>
          <p:cNvPr id="12" name="Shape 7"/>
          <p:cNvSpPr/>
          <p:nvPr/>
        </p:nvSpPr>
        <p:spPr>
          <a:xfrm>
            <a:off x="735568" y="6105049"/>
            <a:ext cx="472797" cy="472797"/>
          </a:xfrm>
          <a:prstGeom prst="roundRect">
            <a:avLst>
              <a:gd name="adj" fmla="val 6668"/>
            </a:avLst>
          </a:prstGeom>
          <a:solidFill>
            <a:srgbClr val="F3E7D4"/>
          </a:solidFill>
          <a:ln/>
        </p:spPr>
        <p:txBody>
          <a:bodyPr/>
          <a:lstStyle/>
          <a:p>
            <a:endParaRPr lang="es-ES"/>
          </a:p>
        </p:txBody>
      </p:sp>
      <p:pic>
        <p:nvPicPr>
          <p:cNvPr id="13" name="Image 3" descr="preencoded.png"/>
          <p:cNvPicPr>
            <a:picLocks noChangeAspect="1"/>
          </p:cNvPicPr>
          <p:nvPr/>
        </p:nvPicPr>
        <p:blipFill>
          <a:blip r:embed="rId6"/>
          <a:stretch>
            <a:fillRect/>
          </a:stretch>
        </p:blipFill>
        <p:spPr>
          <a:xfrm>
            <a:off x="823555" y="6155948"/>
            <a:ext cx="296704" cy="370880"/>
          </a:xfrm>
          <a:prstGeom prst="rect">
            <a:avLst/>
          </a:prstGeom>
        </p:spPr>
      </p:pic>
      <p:sp>
        <p:nvSpPr>
          <p:cNvPr id="14" name="Text 8"/>
          <p:cNvSpPr/>
          <p:nvPr/>
        </p:nvSpPr>
        <p:spPr>
          <a:xfrm>
            <a:off x="1418511" y="6177201"/>
            <a:ext cx="2472452" cy="309086"/>
          </a:xfrm>
          <a:prstGeom prst="rect">
            <a:avLst/>
          </a:prstGeom>
          <a:noFill/>
          <a:ln/>
        </p:spPr>
        <p:txBody>
          <a:bodyPr wrap="none" lIns="0" tIns="0" rIns="0" bIns="0" rtlCol="0" anchor="t"/>
          <a:lstStyle/>
          <a:p>
            <a:pPr marL="0" indent="0" algn="l">
              <a:lnSpc>
                <a:spcPts val="2400"/>
              </a:lnSpc>
              <a:buNone/>
            </a:pPr>
            <a:r>
              <a:rPr lang="en" sz="1900" b="1" dirty="0">
                <a:solidFill>
                  <a:srgbClr val="3A3630"/>
                </a:solidFill>
                <a:latin typeface="Lora" pitchFamily="34" charset="0"/>
                <a:ea typeface="Lora" pitchFamily="34" charset="-122"/>
                <a:cs typeface="Lora" pitchFamily="34" charset="-120"/>
              </a:rPr>
              <a:t>Online Platform</a:t>
            </a:r>
            <a:endParaRPr lang="en-US" sz="1900" b="1" dirty="0"/>
          </a:p>
        </p:txBody>
      </p:sp>
      <p:sp>
        <p:nvSpPr>
          <p:cNvPr id="15" name="Text 9"/>
          <p:cNvSpPr/>
          <p:nvPr/>
        </p:nvSpPr>
        <p:spPr>
          <a:xfrm>
            <a:off x="1418511" y="6612374"/>
            <a:ext cx="5765363" cy="1008698"/>
          </a:xfrm>
          <a:prstGeom prst="rect">
            <a:avLst/>
          </a:prstGeom>
          <a:noFill/>
          <a:ln/>
        </p:spPr>
        <p:txBody>
          <a:bodyPr wrap="square" lIns="0" tIns="0" rIns="0" bIns="0" rtlCol="0" anchor="t"/>
          <a:lstStyle/>
          <a:p>
            <a:pPr marL="0" indent="0" algn="just">
              <a:lnSpc>
                <a:spcPts val="2600"/>
              </a:lnSpc>
              <a:buNone/>
            </a:pPr>
            <a:r>
              <a:rPr lang="en" sz="1650" dirty="0">
                <a:solidFill>
                  <a:srgbClr val="3A3630"/>
                </a:solidFill>
                <a:latin typeface="Source Sans Pro" pitchFamily="34" charset="0"/>
                <a:ea typeface="Source Sans Pro" pitchFamily="34" charset="-122"/>
                <a:cs typeface="Source Sans Pro" pitchFamily="34" charset="-120"/>
              </a:rPr>
              <a:t>A validated platform that includes self-assessment tools, best practice roadmaps, and training at regional, European, organizational, and individual levels.</a:t>
            </a:r>
            <a:endParaRPr lang="en-US" sz="1650" dirty="0"/>
          </a:p>
        </p:txBody>
      </p:sp>
      <p:sp>
        <p:nvSpPr>
          <p:cNvPr id="16" name="Shape 10"/>
          <p:cNvSpPr/>
          <p:nvPr/>
        </p:nvSpPr>
        <p:spPr>
          <a:xfrm>
            <a:off x="7446526" y="6105049"/>
            <a:ext cx="472797" cy="472797"/>
          </a:xfrm>
          <a:prstGeom prst="roundRect">
            <a:avLst>
              <a:gd name="adj" fmla="val 6668"/>
            </a:avLst>
          </a:prstGeom>
          <a:solidFill>
            <a:srgbClr val="F3E7D4"/>
          </a:solidFill>
          <a:ln/>
        </p:spPr>
        <p:txBody>
          <a:bodyPr/>
          <a:lstStyle/>
          <a:p>
            <a:endParaRPr lang="es-ES"/>
          </a:p>
        </p:txBody>
      </p:sp>
      <p:pic>
        <p:nvPicPr>
          <p:cNvPr id="17" name="Image 4" descr="preencoded.png"/>
          <p:cNvPicPr>
            <a:picLocks noChangeAspect="1"/>
          </p:cNvPicPr>
          <p:nvPr/>
        </p:nvPicPr>
        <p:blipFill>
          <a:blip r:embed="rId7"/>
          <a:stretch>
            <a:fillRect/>
          </a:stretch>
        </p:blipFill>
        <p:spPr>
          <a:xfrm>
            <a:off x="7534513" y="6155948"/>
            <a:ext cx="296704" cy="370880"/>
          </a:xfrm>
          <a:prstGeom prst="rect">
            <a:avLst/>
          </a:prstGeom>
        </p:spPr>
      </p:pic>
      <p:sp>
        <p:nvSpPr>
          <p:cNvPr id="18" name="Text 11"/>
          <p:cNvSpPr/>
          <p:nvPr/>
        </p:nvSpPr>
        <p:spPr>
          <a:xfrm>
            <a:off x="8129468" y="6177201"/>
            <a:ext cx="3159443" cy="309086"/>
          </a:xfrm>
          <a:prstGeom prst="rect">
            <a:avLst/>
          </a:prstGeom>
          <a:noFill/>
          <a:ln/>
        </p:spPr>
        <p:txBody>
          <a:bodyPr wrap="none" lIns="0" tIns="0" rIns="0" bIns="0" rtlCol="0" anchor="t"/>
          <a:lstStyle/>
          <a:p>
            <a:pPr marL="0" indent="0" algn="l">
              <a:lnSpc>
                <a:spcPts val="2400"/>
              </a:lnSpc>
              <a:buNone/>
            </a:pPr>
            <a:r>
              <a:rPr lang="en" sz="1900" b="1" dirty="0">
                <a:solidFill>
                  <a:srgbClr val="3A3630"/>
                </a:solidFill>
                <a:latin typeface="Lora" pitchFamily="34" charset="0"/>
                <a:ea typeface="Lora" pitchFamily="34" charset="-122"/>
                <a:cs typeface="Lora" pitchFamily="34" charset="-120"/>
              </a:rPr>
              <a:t>Complementary Resources</a:t>
            </a:r>
            <a:endParaRPr lang="en-US" sz="1900" b="1" dirty="0"/>
          </a:p>
        </p:txBody>
      </p:sp>
      <p:sp>
        <p:nvSpPr>
          <p:cNvPr id="19" name="Text 12"/>
          <p:cNvSpPr/>
          <p:nvPr/>
        </p:nvSpPr>
        <p:spPr>
          <a:xfrm>
            <a:off x="8129468" y="6612374"/>
            <a:ext cx="5765363" cy="672465"/>
          </a:xfrm>
          <a:prstGeom prst="rect">
            <a:avLst/>
          </a:prstGeom>
          <a:noFill/>
          <a:ln/>
        </p:spPr>
        <p:txBody>
          <a:bodyPr wrap="square" lIns="0" tIns="0" rIns="0" bIns="0" rtlCol="0" anchor="t"/>
          <a:lstStyle/>
          <a:p>
            <a:pPr marL="0" indent="0" algn="just">
              <a:lnSpc>
                <a:spcPts val="2600"/>
              </a:lnSpc>
              <a:buNone/>
            </a:pPr>
            <a:r>
              <a:rPr lang="en" sz="1650" dirty="0">
                <a:solidFill>
                  <a:srgbClr val="3A3630"/>
                </a:solidFill>
                <a:latin typeface="Source Sans Pro" pitchFamily="34" charset="0"/>
                <a:ea typeface="Source Sans Pro" pitchFamily="34" charset="-122"/>
                <a:cs typeface="Source Sans Pro" pitchFamily="34" charset="-120"/>
              </a:rPr>
              <a:t>Library, glossary, guidelines for trainers, and documented use cases that facilitate the implementation of solutions.</a:t>
            </a:r>
            <a:endParaRPr lang="en-US" sz="1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16756" y="651629"/>
            <a:ext cx="7877294" cy="602218"/>
          </a:xfrm>
          <a:prstGeom prst="rect">
            <a:avLst/>
          </a:prstGeom>
          <a:noFill/>
          <a:ln/>
        </p:spPr>
        <p:txBody>
          <a:bodyPr wrap="none" lIns="0" tIns="0" rIns="0" bIns="0" rtlCol="0" anchor="t"/>
          <a:lstStyle/>
          <a:p>
            <a:pPr marL="0" indent="0" algn="l">
              <a:lnSpc>
                <a:spcPts val="4700"/>
              </a:lnSpc>
              <a:buNone/>
            </a:pPr>
            <a:r>
              <a:rPr lang="en" sz="3750" dirty="0">
                <a:solidFill>
                  <a:srgbClr val="38512F"/>
                </a:solidFill>
                <a:latin typeface="Lora" pitchFamily="34" charset="0"/>
                <a:ea typeface="Lora" pitchFamily="34" charset="-122"/>
                <a:cs typeface="Lora" pitchFamily="34" charset="-120"/>
              </a:rPr>
              <a:t>Project Management Structure</a:t>
            </a:r>
            <a:endParaRPr lang="en-US" sz="3750" dirty="0"/>
          </a:p>
        </p:txBody>
      </p:sp>
      <p:pic>
        <p:nvPicPr>
          <p:cNvPr id="3" name="Image 0" descr="preencoded.png"/>
          <p:cNvPicPr>
            <a:picLocks noChangeAspect="1"/>
          </p:cNvPicPr>
          <p:nvPr/>
        </p:nvPicPr>
        <p:blipFill>
          <a:blip r:embed="rId3"/>
          <a:stretch>
            <a:fillRect/>
          </a:stretch>
        </p:blipFill>
        <p:spPr>
          <a:xfrm>
            <a:off x="716756" y="1663422"/>
            <a:ext cx="4228267" cy="2613184"/>
          </a:xfrm>
          <a:prstGeom prst="rect">
            <a:avLst/>
          </a:prstGeom>
        </p:spPr>
      </p:pic>
      <p:sp>
        <p:nvSpPr>
          <p:cNvPr id="4" name="Text 1"/>
          <p:cNvSpPr/>
          <p:nvPr/>
        </p:nvSpPr>
        <p:spPr>
          <a:xfrm>
            <a:off x="716756" y="4532590"/>
            <a:ext cx="2409349" cy="301228"/>
          </a:xfrm>
          <a:prstGeom prst="rect">
            <a:avLst/>
          </a:prstGeom>
          <a:noFill/>
          <a:ln/>
        </p:spPr>
        <p:txBody>
          <a:bodyPr wrap="none" lIns="0" tIns="0" rIns="0" bIns="0" rtlCol="0" anchor="t"/>
          <a:lstStyle/>
          <a:p>
            <a:pPr marL="0" indent="0" algn="l">
              <a:lnSpc>
                <a:spcPts val="2350"/>
              </a:lnSpc>
              <a:buNone/>
            </a:pPr>
            <a:r>
              <a:rPr lang="en" sz="1850" dirty="0">
                <a:solidFill>
                  <a:srgbClr val="3A3630"/>
                </a:solidFill>
                <a:latin typeface="Lora" pitchFamily="34" charset="0"/>
                <a:ea typeface="Lora" pitchFamily="34" charset="-122"/>
                <a:cs typeface="Lora" pitchFamily="34" charset="-120"/>
              </a:rPr>
              <a:t>Tripartite Structure</a:t>
            </a:r>
            <a:endParaRPr lang="en-US" sz="1850" dirty="0"/>
          </a:p>
        </p:txBody>
      </p:sp>
      <p:sp>
        <p:nvSpPr>
          <p:cNvPr id="5" name="Text 2"/>
          <p:cNvSpPr/>
          <p:nvPr/>
        </p:nvSpPr>
        <p:spPr>
          <a:xfrm>
            <a:off x="716756" y="4956691"/>
            <a:ext cx="4228267" cy="2621280"/>
          </a:xfrm>
          <a:prstGeom prst="rect">
            <a:avLst/>
          </a:prstGeom>
          <a:noFill/>
          <a:ln/>
        </p:spPr>
        <p:txBody>
          <a:bodyPr wrap="square" lIns="0" tIns="0" rIns="0" bIns="0" rtlCol="0" anchor="t"/>
          <a:lstStyle/>
          <a:p>
            <a:pPr marL="0" indent="0" algn="just">
              <a:lnSpc>
                <a:spcPts val="2550"/>
              </a:lnSpc>
              <a:buNone/>
            </a:pPr>
            <a:r>
              <a:rPr lang="en" sz="1600" dirty="0">
                <a:solidFill>
                  <a:srgbClr val="3A3630"/>
                </a:solidFill>
                <a:latin typeface="Source Sans Pro" pitchFamily="34" charset="0"/>
                <a:ea typeface="Source Sans Pro" pitchFamily="34" charset="-122"/>
                <a:cs typeface="Source Sans Pro" pitchFamily="34" charset="-120"/>
              </a:rPr>
              <a:t>The project will be managed by a tripartite governance structure consisting of the Project Coordinator (PC), a Project Board (PB), and a Technical Board (TB). This tripartite governance structure will be advised by an independent Advisory Board (AB).</a:t>
            </a:r>
            <a:endParaRPr lang="en-US" sz="1600" dirty="0"/>
          </a:p>
        </p:txBody>
      </p:sp>
      <p:pic>
        <p:nvPicPr>
          <p:cNvPr id="6" name="Image 1" descr="preencoded.png"/>
          <p:cNvPicPr>
            <a:picLocks noChangeAspect="1"/>
          </p:cNvPicPr>
          <p:nvPr/>
        </p:nvPicPr>
        <p:blipFill>
          <a:blip r:embed="rId4"/>
          <a:stretch>
            <a:fillRect/>
          </a:stretch>
        </p:blipFill>
        <p:spPr>
          <a:xfrm>
            <a:off x="5201007" y="1663422"/>
            <a:ext cx="4228267" cy="2613184"/>
          </a:xfrm>
          <a:prstGeom prst="rect">
            <a:avLst/>
          </a:prstGeom>
        </p:spPr>
      </p:pic>
      <p:sp>
        <p:nvSpPr>
          <p:cNvPr id="7" name="Text 3"/>
          <p:cNvSpPr/>
          <p:nvPr/>
        </p:nvSpPr>
        <p:spPr>
          <a:xfrm>
            <a:off x="5201007" y="4532590"/>
            <a:ext cx="2409349" cy="301228"/>
          </a:xfrm>
          <a:prstGeom prst="rect">
            <a:avLst/>
          </a:prstGeom>
          <a:noFill/>
          <a:ln/>
        </p:spPr>
        <p:txBody>
          <a:bodyPr wrap="none" lIns="0" tIns="0" rIns="0" bIns="0" rtlCol="0" anchor="t"/>
          <a:lstStyle/>
          <a:p>
            <a:pPr marL="0" indent="0" algn="l">
              <a:lnSpc>
                <a:spcPts val="2350"/>
              </a:lnSpc>
              <a:buNone/>
            </a:pPr>
            <a:r>
              <a:rPr lang="en" sz="1850" dirty="0">
                <a:solidFill>
                  <a:srgbClr val="3A3630"/>
                </a:solidFill>
                <a:latin typeface="Lora" pitchFamily="34" charset="0"/>
                <a:ea typeface="Lora" pitchFamily="34" charset="-122"/>
                <a:cs typeface="Lora" pitchFamily="34" charset="-120"/>
              </a:rPr>
              <a:t>Quality Management</a:t>
            </a:r>
            <a:endParaRPr lang="en-US" sz="1850" dirty="0"/>
          </a:p>
        </p:txBody>
      </p:sp>
      <p:sp>
        <p:nvSpPr>
          <p:cNvPr id="8" name="Text 4"/>
          <p:cNvSpPr/>
          <p:nvPr/>
        </p:nvSpPr>
        <p:spPr>
          <a:xfrm>
            <a:off x="5201007" y="4956691"/>
            <a:ext cx="4228267" cy="2621280"/>
          </a:xfrm>
          <a:prstGeom prst="rect">
            <a:avLst/>
          </a:prstGeom>
          <a:noFill/>
          <a:ln/>
        </p:spPr>
        <p:txBody>
          <a:bodyPr wrap="square" lIns="0" tIns="0" rIns="0" bIns="0" rtlCol="0" anchor="t"/>
          <a:lstStyle/>
          <a:p>
            <a:pPr marL="0" indent="0" algn="just">
              <a:lnSpc>
                <a:spcPts val="2550"/>
              </a:lnSpc>
              <a:buNone/>
            </a:pPr>
            <a:r>
              <a:rPr lang="en" sz="1600" dirty="0">
                <a:solidFill>
                  <a:srgbClr val="3A3630"/>
                </a:solidFill>
                <a:latin typeface="Source Sans Pro" pitchFamily="34" charset="0"/>
                <a:ea typeface="Source Sans Pro" pitchFamily="34" charset="-122"/>
                <a:cs typeface="Source Sans Pro" pitchFamily="34" charset="-120"/>
              </a:rPr>
              <a:t>In addition to monthly and quarterly reports, the Quality Gate process plays an important role in partner engagement regarding the timeliness and quality of project deliverables. Each of the major deliverables (Intellectual Outputs) is internally validated through a Quality Gate.</a:t>
            </a:r>
            <a:endParaRPr lang="en-US" sz="1600" dirty="0"/>
          </a:p>
        </p:txBody>
      </p:sp>
      <p:pic>
        <p:nvPicPr>
          <p:cNvPr id="9" name="Image 2" descr="preencoded.png"/>
          <p:cNvPicPr>
            <a:picLocks noChangeAspect="1"/>
          </p:cNvPicPr>
          <p:nvPr/>
        </p:nvPicPr>
        <p:blipFill>
          <a:blip r:embed="rId5"/>
          <a:stretch>
            <a:fillRect/>
          </a:stretch>
        </p:blipFill>
        <p:spPr>
          <a:xfrm>
            <a:off x="9685258" y="1663422"/>
            <a:ext cx="4228267" cy="2613184"/>
          </a:xfrm>
          <a:prstGeom prst="rect">
            <a:avLst/>
          </a:prstGeom>
        </p:spPr>
      </p:pic>
      <p:sp>
        <p:nvSpPr>
          <p:cNvPr id="10" name="Text 5"/>
          <p:cNvSpPr/>
          <p:nvPr/>
        </p:nvSpPr>
        <p:spPr>
          <a:xfrm>
            <a:off x="9685258" y="4532590"/>
            <a:ext cx="2409349" cy="301228"/>
          </a:xfrm>
          <a:prstGeom prst="rect">
            <a:avLst/>
          </a:prstGeom>
          <a:noFill/>
          <a:ln/>
        </p:spPr>
        <p:txBody>
          <a:bodyPr wrap="none" lIns="0" tIns="0" rIns="0" bIns="0" rtlCol="0" anchor="t"/>
          <a:lstStyle/>
          <a:p>
            <a:pPr marL="0" indent="0" algn="l">
              <a:lnSpc>
                <a:spcPts val="2350"/>
              </a:lnSpc>
              <a:buNone/>
            </a:pPr>
            <a:r>
              <a:rPr lang="en" sz="1850" dirty="0">
                <a:solidFill>
                  <a:srgbClr val="3A3630"/>
                </a:solidFill>
                <a:latin typeface="Lora" pitchFamily="34" charset="0"/>
                <a:ea typeface="Lora" pitchFamily="34" charset="-122"/>
                <a:cs typeface="Lora" pitchFamily="34" charset="-120"/>
              </a:rPr>
              <a:t>Risk Management</a:t>
            </a:r>
            <a:endParaRPr lang="en-US" sz="1850" dirty="0"/>
          </a:p>
        </p:txBody>
      </p:sp>
      <p:sp>
        <p:nvSpPr>
          <p:cNvPr id="11" name="Text 6"/>
          <p:cNvSpPr/>
          <p:nvPr/>
        </p:nvSpPr>
        <p:spPr>
          <a:xfrm>
            <a:off x="9685258" y="4956691"/>
            <a:ext cx="4228267" cy="2293620"/>
          </a:xfrm>
          <a:prstGeom prst="rect">
            <a:avLst/>
          </a:prstGeom>
          <a:noFill/>
          <a:ln/>
        </p:spPr>
        <p:txBody>
          <a:bodyPr wrap="square" lIns="0" tIns="0" rIns="0" bIns="0" rtlCol="0" anchor="t"/>
          <a:lstStyle/>
          <a:p>
            <a:pPr marL="0" indent="0" algn="just">
              <a:lnSpc>
                <a:spcPts val="2550"/>
              </a:lnSpc>
              <a:buNone/>
            </a:pPr>
            <a:r>
              <a:rPr lang="en" sz="1600" dirty="0">
                <a:solidFill>
                  <a:srgbClr val="3A3630"/>
                </a:solidFill>
                <a:latin typeface="Source Sans Pro" pitchFamily="34" charset="0"/>
                <a:ea typeface="Source Sans Pro" pitchFamily="34" charset="-122"/>
                <a:cs typeface="Source Sans Pro" pitchFamily="34" charset="-120"/>
              </a:rPr>
              <a:t>The project manual includes a contingency management protocol to address foreseeable risks to the project, such as the imposition of a "national lockdown" within the jurisdiction of a consortium partner. Regarding conflict resolution, the PC will organize a conflict resolution meeting.</a:t>
            </a:r>
            <a:endParaRPr lang="en-US" sz="1600" dirty="0"/>
          </a:p>
        </p:txBody>
      </p:sp>
    </p:spTree>
    <p:extLst>
      <p:ext uri="{BB962C8B-B14F-4D97-AF65-F5344CB8AC3E}">
        <p14:creationId xmlns:p14="http://schemas.microsoft.com/office/powerpoint/2010/main" val="2674845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59963" y="519827"/>
            <a:ext cx="5282803" cy="554593"/>
          </a:xfrm>
          <a:prstGeom prst="rect">
            <a:avLst/>
          </a:prstGeom>
          <a:noFill/>
          <a:ln/>
        </p:spPr>
        <p:txBody>
          <a:bodyPr wrap="none" lIns="0" tIns="0" rIns="0" bIns="0" rtlCol="0" anchor="t"/>
          <a:lstStyle/>
          <a:p>
            <a:pPr marL="0" indent="0" algn="l">
              <a:lnSpc>
                <a:spcPts val="4350"/>
              </a:lnSpc>
              <a:buNone/>
            </a:pPr>
            <a:r>
              <a:rPr lang="en" sz="3450" dirty="0">
                <a:solidFill>
                  <a:srgbClr val="38512F"/>
                </a:solidFill>
                <a:latin typeface="Lora" pitchFamily="34" charset="0"/>
                <a:ea typeface="Lora" pitchFamily="34" charset="-122"/>
                <a:cs typeface="Lora" pitchFamily="34" charset="-120"/>
              </a:rPr>
              <a:t>Project Schedule</a:t>
            </a:r>
            <a:endParaRPr lang="en-US" sz="3450" dirty="0"/>
          </a:p>
        </p:txBody>
      </p:sp>
      <p:sp>
        <p:nvSpPr>
          <p:cNvPr id="3" name="Shape 1"/>
          <p:cNvSpPr/>
          <p:nvPr/>
        </p:nvSpPr>
        <p:spPr>
          <a:xfrm>
            <a:off x="659963" y="3614261"/>
            <a:ext cx="13310473" cy="22860"/>
          </a:xfrm>
          <a:prstGeom prst="roundRect">
            <a:avLst>
              <a:gd name="adj" fmla="val 123740"/>
            </a:avLst>
          </a:prstGeom>
          <a:solidFill>
            <a:srgbClr val="D9CDBA"/>
          </a:solidFill>
          <a:ln/>
        </p:spPr>
        <p:txBody>
          <a:bodyPr/>
          <a:lstStyle/>
          <a:p>
            <a:endParaRPr lang="es-ES"/>
          </a:p>
        </p:txBody>
      </p:sp>
      <p:sp>
        <p:nvSpPr>
          <p:cNvPr id="4" name="Shape 2"/>
          <p:cNvSpPr/>
          <p:nvPr/>
        </p:nvSpPr>
        <p:spPr>
          <a:xfrm>
            <a:off x="3917037" y="3048655"/>
            <a:ext cx="22860" cy="565666"/>
          </a:xfrm>
          <a:prstGeom prst="roundRect">
            <a:avLst>
              <a:gd name="adj" fmla="val 123740"/>
            </a:avLst>
          </a:prstGeom>
          <a:solidFill>
            <a:srgbClr val="D9CDBA"/>
          </a:solidFill>
          <a:ln/>
        </p:spPr>
        <p:txBody>
          <a:bodyPr/>
          <a:lstStyle/>
          <a:p>
            <a:endParaRPr lang="es-ES"/>
          </a:p>
        </p:txBody>
      </p:sp>
      <p:sp>
        <p:nvSpPr>
          <p:cNvPr id="5" name="Shape 3"/>
          <p:cNvSpPr/>
          <p:nvPr/>
        </p:nvSpPr>
        <p:spPr>
          <a:xfrm>
            <a:off x="3716417" y="3402151"/>
            <a:ext cx="424220" cy="424220"/>
          </a:xfrm>
          <a:prstGeom prst="roundRect">
            <a:avLst>
              <a:gd name="adj" fmla="val 6668"/>
            </a:avLst>
          </a:prstGeom>
          <a:solidFill>
            <a:srgbClr val="F3E7D4"/>
          </a:solidFill>
          <a:ln/>
        </p:spPr>
        <p:txBody>
          <a:bodyPr/>
          <a:lstStyle/>
          <a:p>
            <a:endParaRPr lang="es-ES"/>
          </a:p>
        </p:txBody>
      </p:sp>
      <p:sp>
        <p:nvSpPr>
          <p:cNvPr id="6" name="Text 4"/>
          <p:cNvSpPr/>
          <p:nvPr/>
        </p:nvSpPr>
        <p:spPr>
          <a:xfrm>
            <a:off x="3795355" y="3447812"/>
            <a:ext cx="266224" cy="332780"/>
          </a:xfrm>
          <a:prstGeom prst="rect">
            <a:avLst/>
          </a:prstGeom>
          <a:noFill/>
          <a:ln/>
        </p:spPr>
        <p:txBody>
          <a:bodyPr wrap="none" lIns="0" tIns="0" rIns="0" bIns="0" rtlCol="0" anchor="t"/>
          <a:lstStyle/>
          <a:p>
            <a:pPr marL="0" indent="0" algn="ctr">
              <a:lnSpc>
                <a:spcPts val="2050"/>
              </a:lnSpc>
              <a:buNone/>
            </a:pPr>
            <a:r>
              <a:rPr lang="en" sz="2050" dirty="0">
                <a:solidFill>
                  <a:srgbClr val="3A3630"/>
                </a:solidFill>
                <a:latin typeface="Lora" pitchFamily="34" charset="0"/>
                <a:ea typeface="Lora" pitchFamily="34" charset="-122"/>
                <a:cs typeface="Lora" pitchFamily="34" charset="-120"/>
              </a:rPr>
              <a:t>1</a:t>
            </a:r>
            <a:endParaRPr lang="en-US" sz="2050" dirty="0"/>
          </a:p>
        </p:txBody>
      </p:sp>
      <p:sp>
        <p:nvSpPr>
          <p:cNvPr id="7" name="Text 5"/>
          <p:cNvSpPr/>
          <p:nvPr/>
        </p:nvSpPr>
        <p:spPr>
          <a:xfrm>
            <a:off x="2668072" y="1451491"/>
            <a:ext cx="2521029" cy="277178"/>
          </a:xfrm>
          <a:prstGeom prst="rect">
            <a:avLst/>
          </a:prstGeom>
          <a:noFill/>
          <a:ln/>
        </p:spPr>
        <p:txBody>
          <a:bodyPr wrap="none" lIns="0" tIns="0" rIns="0" bIns="0" rtlCol="0" anchor="t"/>
          <a:lstStyle/>
          <a:p>
            <a:pPr marL="0" indent="0" algn="ctr">
              <a:lnSpc>
                <a:spcPts val="2150"/>
              </a:lnSpc>
              <a:buNone/>
            </a:pPr>
            <a:r>
              <a:rPr lang="en" sz="1700" dirty="0">
                <a:solidFill>
                  <a:srgbClr val="3A3630"/>
                </a:solidFill>
                <a:latin typeface="Lora" pitchFamily="34" charset="0"/>
                <a:ea typeface="Lora" pitchFamily="34" charset="-122"/>
                <a:cs typeface="Lora" pitchFamily="34" charset="-120"/>
              </a:rPr>
              <a:t>Phase 1: Inception and Concept</a:t>
            </a:r>
            <a:endParaRPr lang="en-US" sz="1700" dirty="0"/>
          </a:p>
        </p:txBody>
      </p:sp>
      <p:sp>
        <p:nvSpPr>
          <p:cNvPr id="8" name="Text 6"/>
          <p:cNvSpPr/>
          <p:nvPr/>
        </p:nvSpPr>
        <p:spPr>
          <a:xfrm>
            <a:off x="848439" y="1841778"/>
            <a:ext cx="6160413" cy="301704"/>
          </a:xfrm>
          <a:prstGeom prst="rect">
            <a:avLst/>
          </a:prstGeom>
          <a:noFill/>
          <a:ln/>
        </p:spPr>
        <p:txBody>
          <a:bodyPr wrap="none" lIns="0" tIns="0" rIns="0" bIns="0" rtlCol="0" anchor="t"/>
          <a:lstStyle/>
          <a:p>
            <a:pPr marL="0" indent="0" algn="ctr">
              <a:lnSpc>
                <a:spcPts val="2350"/>
              </a:lnSpc>
              <a:buNone/>
            </a:pPr>
            <a:r>
              <a:rPr lang="en" sz="1450" dirty="0">
                <a:solidFill>
                  <a:srgbClr val="3A3630"/>
                </a:solidFill>
                <a:latin typeface="Source Sans Pro" pitchFamily="34" charset="0"/>
                <a:ea typeface="Source Sans Pro" pitchFamily="34" charset="-122"/>
                <a:cs typeface="Source Sans Pro" pitchFamily="34" charset="-120"/>
              </a:rPr>
              <a:t>December 2022 - December 2023</a:t>
            </a:r>
            <a:endParaRPr lang="en-US" sz="1450" dirty="0"/>
          </a:p>
        </p:txBody>
      </p:sp>
      <p:sp>
        <p:nvSpPr>
          <p:cNvPr id="9" name="Text 7"/>
          <p:cNvSpPr/>
          <p:nvPr/>
        </p:nvSpPr>
        <p:spPr>
          <a:xfrm>
            <a:off x="848439" y="2256592"/>
            <a:ext cx="6160413" cy="603409"/>
          </a:xfrm>
          <a:prstGeom prst="rect">
            <a:avLst/>
          </a:prstGeom>
          <a:noFill/>
          <a:ln/>
        </p:spPr>
        <p:txBody>
          <a:bodyPr wrap="square" lIns="0" tIns="0" rIns="0" bIns="0" rtlCol="0" anchor="t"/>
          <a:lstStyle/>
          <a:p>
            <a:pPr marL="0" indent="0" algn="ctr">
              <a:lnSpc>
                <a:spcPts val="2350"/>
              </a:lnSpc>
              <a:buNone/>
            </a:pPr>
            <a:r>
              <a:rPr lang="en" sz="1450" dirty="0">
                <a:solidFill>
                  <a:srgbClr val="3A3630"/>
                </a:solidFill>
                <a:latin typeface="Source Sans Pro" pitchFamily="34" charset="0"/>
                <a:ea typeface="Source Sans Pro" pitchFamily="34" charset="-122"/>
                <a:cs typeface="Source Sans Pro" pitchFamily="34" charset="-120"/>
              </a:rPr>
              <a:t>Establishment of the Advisory Board, evaluation of methodologies, development of the self-assessment tool</a:t>
            </a:r>
            <a:endParaRPr lang="en-US" sz="1450" dirty="0"/>
          </a:p>
        </p:txBody>
      </p:sp>
      <p:sp>
        <p:nvSpPr>
          <p:cNvPr id="10" name="Shape 8"/>
          <p:cNvSpPr/>
          <p:nvPr/>
        </p:nvSpPr>
        <p:spPr>
          <a:xfrm>
            <a:off x="7303532" y="3614202"/>
            <a:ext cx="22860" cy="565666"/>
          </a:xfrm>
          <a:prstGeom prst="roundRect">
            <a:avLst>
              <a:gd name="adj" fmla="val 123740"/>
            </a:avLst>
          </a:prstGeom>
          <a:solidFill>
            <a:srgbClr val="D9CDBA"/>
          </a:solidFill>
          <a:ln/>
        </p:spPr>
        <p:txBody>
          <a:bodyPr/>
          <a:lstStyle/>
          <a:p>
            <a:endParaRPr lang="es-ES"/>
          </a:p>
        </p:txBody>
      </p:sp>
      <p:sp>
        <p:nvSpPr>
          <p:cNvPr id="11" name="Shape 9"/>
          <p:cNvSpPr/>
          <p:nvPr/>
        </p:nvSpPr>
        <p:spPr>
          <a:xfrm>
            <a:off x="7102912" y="3402151"/>
            <a:ext cx="424220" cy="424220"/>
          </a:xfrm>
          <a:prstGeom prst="roundRect">
            <a:avLst>
              <a:gd name="adj" fmla="val 6668"/>
            </a:avLst>
          </a:prstGeom>
          <a:solidFill>
            <a:srgbClr val="F3E7D4"/>
          </a:solidFill>
          <a:ln/>
        </p:spPr>
        <p:txBody>
          <a:bodyPr/>
          <a:lstStyle/>
          <a:p>
            <a:endParaRPr lang="es-ES"/>
          </a:p>
        </p:txBody>
      </p:sp>
      <p:sp>
        <p:nvSpPr>
          <p:cNvPr id="12" name="Text 10"/>
          <p:cNvSpPr/>
          <p:nvPr/>
        </p:nvSpPr>
        <p:spPr>
          <a:xfrm>
            <a:off x="7181850" y="3447812"/>
            <a:ext cx="266224" cy="332780"/>
          </a:xfrm>
          <a:prstGeom prst="rect">
            <a:avLst/>
          </a:prstGeom>
          <a:noFill/>
          <a:ln/>
        </p:spPr>
        <p:txBody>
          <a:bodyPr wrap="none" lIns="0" tIns="0" rIns="0" bIns="0" rtlCol="0" anchor="t"/>
          <a:lstStyle/>
          <a:p>
            <a:pPr marL="0" indent="0" algn="ctr">
              <a:lnSpc>
                <a:spcPts val="2050"/>
              </a:lnSpc>
              <a:buNone/>
            </a:pPr>
            <a:r>
              <a:rPr lang="en" sz="2050" dirty="0">
                <a:solidFill>
                  <a:srgbClr val="3A3630"/>
                </a:solidFill>
                <a:latin typeface="Lora" pitchFamily="34" charset="0"/>
                <a:ea typeface="Lora" pitchFamily="34" charset="-122"/>
                <a:cs typeface="Lora" pitchFamily="34" charset="-120"/>
              </a:rPr>
              <a:t>2</a:t>
            </a:r>
            <a:endParaRPr lang="en-US" sz="2050" dirty="0"/>
          </a:p>
        </p:txBody>
      </p:sp>
      <p:sp>
        <p:nvSpPr>
          <p:cNvPr id="13" name="Text 11"/>
          <p:cNvSpPr/>
          <p:nvPr/>
        </p:nvSpPr>
        <p:spPr>
          <a:xfrm>
            <a:off x="6205895" y="4368522"/>
            <a:ext cx="2218492" cy="277178"/>
          </a:xfrm>
          <a:prstGeom prst="rect">
            <a:avLst/>
          </a:prstGeom>
          <a:noFill/>
          <a:ln/>
        </p:spPr>
        <p:txBody>
          <a:bodyPr wrap="none" lIns="0" tIns="0" rIns="0" bIns="0" rtlCol="0" anchor="t"/>
          <a:lstStyle/>
          <a:p>
            <a:pPr marL="0" indent="0" algn="ctr">
              <a:lnSpc>
                <a:spcPts val="2150"/>
              </a:lnSpc>
              <a:buNone/>
            </a:pPr>
            <a:r>
              <a:rPr lang="en" sz="1700" dirty="0">
                <a:solidFill>
                  <a:srgbClr val="3A3630"/>
                </a:solidFill>
                <a:latin typeface="Lora" pitchFamily="34" charset="0"/>
                <a:ea typeface="Lora" pitchFamily="34" charset="-122"/>
                <a:cs typeface="Lora" pitchFamily="34" charset="-120"/>
              </a:rPr>
              <a:t>Phase 2: Development</a:t>
            </a:r>
            <a:endParaRPr lang="en-US" sz="1700" dirty="0"/>
          </a:p>
        </p:txBody>
      </p:sp>
      <p:sp>
        <p:nvSpPr>
          <p:cNvPr id="14" name="Text 12"/>
          <p:cNvSpPr/>
          <p:nvPr/>
        </p:nvSpPr>
        <p:spPr>
          <a:xfrm>
            <a:off x="4234934" y="4758809"/>
            <a:ext cx="6160413" cy="301704"/>
          </a:xfrm>
          <a:prstGeom prst="rect">
            <a:avLst/>
          </a:prstGeom>
          <a:noFill/>
          <a:ln/>
        </p:spPr>
        <p:txBody>
          <a:bodyPr wrap="none" lIns="0" tIns="0" rIns="0" bIns="0" rtlCol="0" anchor="t"/>
          <a:lstStyle/>
          <a:p>
            <a:pPr marL="0" indent="0" algn="ctr">
              <a:lnSpc>
                <a:spcPts val="2350"/>
              </a:lnSpc>
              <a:buNone/>
            </a:pPr>
            <a:r>
              <a:rPr lang="en" sz="1450" dirty="0">
                <a:solidFill>
                  <a:srgbClr val="3A3630"/>
                </a:solidFill>
                <a:latin typeface="Source Sans Pro" pitchFamily="34" charset="0"/>
                <a:ea typeface="Source Sans Pro" pitchFamily="34" charset="-122"/>
                <a:cs typeface="Source Sans Pro" pitchFamily="34" charset="-120"/>
              </a:rPr>
              <a:t>January 2024 - May 2025</a:t>
            </a:r>
            <a:endParaRPr lang="en-US" sz="1450" dirty="0"/>
          </a:p>
        </p:txBody>
      </p:sp>
      <p:sp>
        <p:nvSpPr>
          <p:cNvPr id="15" name="Text 13"/>
          <p:cNvSpPr/>
          <p:nvPr/>
        </p:nvSpPr>
        <p:spPr>
          <a:xfrm>
            <a:off x="4234934" y="5173623"/>
            <a:ext cx="6160413" cy="603409"/>
          </a:xfrm>
          <a:prstGeom prst="rect">
            <a:avLst/>
          </a:prstGeom>
          <a:noFill/>
          <a:ln/>
        </p:spPr>
        <p:txBody>
          <a:bodyPr wrap="square" lIns="0" tIns="0" rIns="0" bIns="0" rtlCol="0" anchor="t"/>
          <a:lstStyle/>
          <a:p>
            <a:pPr marL="0" indent="0" algn="ctr">
              <a:lnSpc>
                <a:spcPts val="2350"/>
              </a:lnSpc>
              <a:buNone/>
            </a:pPr>
            <a:r>
              <a:rPr lang="en" sz="1450" dirty="0">
                <a:solidFill>
                  <a:srgbClr val="3A3630"/>
                </a:solidFill>
                <a:latin typeface="Source Sans Pro" pitchFamily="34" charset="0"/>
                <a:ea typeface="Source Sans Pro" pitchFamily="34" charset="-122"/>
                <a:cs typeface="Source Sans Pro" pitchFamily="34" charset="-120"/>
              </a:rPr>
              <a:t>Design and development of training modules, platform adaptation, content localization</a:t>
            </a:r>
            <a:endParaRPr lang="en-US" sz="1450" dirty="0"/>
          </a:p>
        </p:txBody>
      </p:sp>
      <p:sp>
        <p:nvSpPr>
          <p:cNvPr id="16" name="Shape 14"/>
          <p:cNvSpPr/>
          <p:nvPr/>
        </p:nvSpPr>
        <p:spPr>
          <a:xfrm>
            <a:off x="10690146" y="3048655"/>
            <a:ext cx="22860" cy="565666"/>
          </a:xfrm>
          <a:prstGeom prst="roundRect">
            <a:avLst>
              <a:gd name="adj" fmla="val 123740"/>
            </a:avLst>
          </a:prstGeom>
          <a:solidFill>
            <a:srgbClr val="D9CDBA"/>
          </a:solidFill>
          <a:ln/>
        </p:spPr>
        <p:txBody>
          <a:bodyPr/>
          <a:lstStyle/>
          <a:p>
            <a:endParaRPr lang="es-ES"/>
          </a:p>
        </p:txBody>
      </p:sp>
      <p:sp>
        <p:nvSpPr>
          <p:cNvPr id="17" name="Shape 15"/>
          <p:cNvSpPr/>
          <p:nvPr/>
        </p:nvSpPr>
        <p:spPr>
          <a:xfrm>
            <a:off x="10489525" y="3402151"/>
            <a:ext cx="424220" cy="424220"/>
          </a:xfrm>
          <a:prstGeom prst="roundRect">
            <a:avLst>
              <a:gd name="adj" fmla="val 6668"/>
            </a:avLst>
          </a:prstGeom>
          <a:solidFill>
            <a:srgbClr val="F3E7D4"/>
          </a:solidFill>
          <a:ln/>
        </p:spPr>
        <p:txBody>
          <a:bodyPr/>
          <a:lstStyle/>
          <a:p>
            <a:endParaRPr lang="es-ES"/>
          </a:p>
        </p:txBody>
      </p:sp>
      <p:sp>
        <p:nvSpPr>
          <p:cNvPr id="18" name="Text 16"/>
          <p:cNvSpPr/>
          <p:nvPr/>
        </p:nvSpPr>
        <p:spPr>
          <a:xfrm>
            <a:off x="10568464" y="3447812"/>
            <a:ext cx="266224" cy="332780"/>
          </a:xfrm>
          <a:prstGeom prst="rect">
            <a:avLst/>
          </a:prstGeom>
          <a:noFill/>
          <a:ln/>
        </p:spPr>
        <p:txBody>
          <a:bodyPr wrap="none" lIns="0" tIns="0" rIns="0" bIns="0" rtlCol="0" anchor="t"/>
          <a:lstStyle/>
          <a:p>
            <a:pPr marL="0" indent="0" algn="ctr">
              <a:lnSpc>
                <a:spcPts val="2050"/>
              </a:lnSpc>
              <a:buNone/>
            </a:pPr>
            <a:r>
              <a:rPr lang="en" sz="2050" dirty="0">
                <a:solidFill>
                  <a:srgbClr val="3A3630"/>
                </a:solidFill>
                <a:latin typeface="Lora" pitchFamily="34" charset="0"/>
                <a:ea typeface="Lora" pitchFamily="34" charset="-122"/>
                <a:cs typeface="Lora" pitchFamily="34" charset="-120"/>
              </a:rPr>
              <a:t>3</a:t>
            </a:r>
            <a:endParaRPr lang="en-US" sz="2050" dirty="0"/>
          </a:p>
        </p:txBody>
      </p:sp>
      <p:sp>
        <p:nvSpPr>
          <p:cNvPr id="19" name="Text 17"/>
          <p:cNvSpPr/>
          <p:nvPr/>
        </p:nvSpPr>
        <p:spPr>
          <a:xfrm>
            <a:off x="9353431" y="1451491"/>
            <a:ext cx="2696408" cy="277178"/>
          </a:xfrm>
          <a:prstGeom prst="rect">
            <a:avLst/>
          </a:prstGeom>
          <a:noFill/>
          <a:ln/>
        </p:spPr>
        <p:txBody>
          <a:bodyPr wrap="none" lIns="0" tIns="0" rIns="0" bIns="0" rtlCol="0" anchor="t"/>
          <a:lstStyle/>
          <a:p>
            <a:pPr marL="0" indent="0" algn="ctr">
              <a:lnSpc>
                <a:spcPts val="2150"/>
              </a:lnSpc>
              <a:buNone/>
            </a:pPr>
            <a:r>
              <a:rPr lang="en" sz="1700" dirty="0">
                <a:solidFill>
                  <a:srgbClr val="3A3630"/>
                </a:solidFill>
                <a:latin typeface="Lora" pitchFamily="34" charset="0"/>
                <a:ea typeface="Lora" pitchFamily="34" charset="-122"/>
                <a:cs typeface="Lora" pitchFamily="34" charset="-120"/>
              </a:rPr>
              <a:t>Phase 3: Validation and Closure</a:t>
            </a:r>
            <a:endParaRPr lang="en-US" sz="1700" dirty="0"/>
          </a:p>
        </p:txBody>
      </p:sp>
      <p:sp>
        <p:nvSpPr>
          <p:cNvPr id="20" name="Text 18"/>
          <p:cNvSpPr/>
          <p:nvPr/>
        </p:nvSpPr>
        <p:spPr>
          <a:xfrm>
            <a:off x="7621429" y="1841778"/>
            <a:ext cx="6160532" cy="301704"/>
          </a:xfrm>
          <a:prstGeom prst="rect">
            <a:avLst/>
          </a:prstGeom>
          <a:noFill/>
          <a:ln/>
        </p:spPr>
        <p:txBody>
          <a:bodyPr wrap="none" lIns="0" tIns="0" rIns="0" bIns="0" rtlCol="0" anchor="t"/>
          <a:lstStyle/>
          <a:p>
            <a:pPr marL="0" indent="0" algn="ctr">
              <a:lnSpc>
                <a:spcPts val="2350"/>
              </a:lnSpc>
              <a:buNone/>
            </a:pPr>
            <a:r>
              <a:rPr lang="en" sz="1450" dirty="0">
                <a:solidFill>
                  <a:srgbClr val="3A3630"/>
                </a:solidFill>
                <a:latin typeface="Source Sans Pro" pitchFamily="34" charset="0"/>
                <a:ea typeface="Source Sans Pro" pitchFamily="34" charset="-122"/>
                <a:cs typeface="Source Sans Pro" pitchFamily="34" charset="-120"/>
              </a:rPr>
              <a:t>June 2025 - November 2025</a:t>
            </a:r>
            <a:endParaRPr lang="en-US" sz="1450" dirty="0"/>
          </a:p>
        </p:txBody>
      </p:sp>
      <p:sp>
        <p:nvSpPr>
          <p:cNvPr id="21" name="Text 19"/>
          <p:cNvSpPr/>
          <p:nvPr/>
        </p:nvSpPr>
        <p:spPr>
          <a:xfrm>
            <a:off x="7621429" y="2256592"/>
            <a:ext cx="6160532" cy="603409"/>
          </a:xfrm>
          <a:prstGeom prst="rect">
            <a:avLst/>
          </a:prstGeom>
          <a:noFill/>
          <a:ln/>
        </p:spPr>
        <p:txBody>
          <a:bodyPr wrap="square" lIns="0" tIns="0" rIns="0" bIns="0" rtlCol="0" anchor="t"/>
          <a:lstStyle/>
          <a:p>
            <a:pPr marL="0" indent="0" algn="ctr">
              <a:lnSpc>
                <a:spcPts val="2350"/>
              </a:lnSpc>
              <a:buNone/>
            </a:pPr>
            <a:r>
              <a:rPr lang="en" sz="1450" dirty="0">
                <a:solidFill>
                  <a:srgbClr val="3A3630"/>
                </a:solidFill>
                <a:latin typeface="Source Sans Pro" pitchFamily="34" charset="0"/>
                <a:ea typeface="Source Sans Pro" pitchFamily="34" charset="-122"/>
                <a:cs typeface="Source Sans Pro" pitchFamily="34" charset="-120"/>
              </a:rPr>
              <a:t>Piloting with selected organizations, final adjustment, results conference, final reports</a:t>
            </a:r>
            <a:endParaRPr lang="en-US" sz="1450" dirty="0"/>
          </a:p>
        </p:txBody>
      </p:sp>
      <p:sp>
        <p:nvSpPr>
          <p:cNvPr id="22" name="Text 20"/>
          <p:cNvSpPr/>
          <p:nvPr/>
        </p:nvSpPr>
        <p:spPr>
          <a:xfrm>
            <a:off x="659963" y="5989082"/>
            <a:ext cx="13310473" cy="905113"/>
          </a:xfrm>
          <a:prstGeom prst="rect">
            <a:avLst/>
          </a:prstGeom>
          <a:noFill/>
          <a:ln/>
        </p:spPr>
        <p:txBody>
          <a:bodyPr wrap="square" lIns="0" tIns="0" rIns="0" bIns="0" rtlCol="0" anchor="t"/>
          <a:lstStyle/>
          <a:p>
            <a:pPr marL="0" indent="0" algn="just">
              <a:lnSpc>
                <a:spcPts val="2350"/>
              </a:lnSpc>
              <a:buNone/>
            </a:pPr>
            <a:r>
              <a:rPr lang="en" sz="1450" dirty="0">
                <a:solidFill>
                  <a:srgbClr val="3A3630"/>
                </a:solidFill>
                <a:latin typeface="Source Sans Pro" pitchFamily="34" charset="0"/>
                <a:ea typeface="Source Sans Pro" pitchFamily="34" charset="-122"/>
                <a:cs typeface="Source Sans Pro" pitchFamily="34" charset="-120"/>
              </a:rPr>
              <a:t>The ExCurS project has a total duration of 36 months, from December 2022 to November 2025. Activities are organized into three main phases, which are carried out sequentially but with some overlap to ensure continuity and the exploitation of synergies between the different work packages.</a:t>
            </a:r>
            <a:endParaRPr lang="en-US" sz="1450" dirty="0"/>
          </a:p>
        </p:txBody>
      </p:sp>
      <p:sp>
        <p:nvSpPr>
          <p:cNvPr id="23" name="Text 21"/>
          <p:cNvSpPr/>
          <p:nvPr/>
        </p:nvSpPr>
        <p:spPr>
          <a:xfrm>
            <a:off x="659963" y="7106245"/>
            <a:ext cx="13310473" cy="603409"/>
          </a:xfrm>
          <a:prstGeom prst="rect">
            <a:avLst/>
          </a:prstGeom>
          <a:noFill/>
          <a:ln/>
        </p:spPr>
        <p:txBody>
          <a:bodyPr wrap="square" lIns="0" tIns="0" rIns="0" bIns="0" rtlCol="0" anchor="t"/>
          <a:lstStyle/>
          <a:p>
            <a:pPr marL="0" indent="0" algn="just">
              <a:lnSpc>
                <a:spcPts val="2350"/>
              </a:lnSpc>
              <a:buNone/>
            </a:pPr>
            <a:r>
              <a:rPr lang="en" sz="1450" dirty="0">
                <a:solidFill>
                  <a:srgbClr val="3A3630"/>
                </a:solidFill>
                <a:latin typeface="Source Sans Pro" pitchFamily="34" charset="0"/>
                <a:ea typeface="Source Sans Pro" pitchFamily="34" charset="-122"/>
                <a:cs typeface="Source Sans Pro" pitchFamily="34" charset="-120"/>
              </a:rPr>
              <a:t>Project management and dissemination activities are carried out throughout the duration of the project, while the three main intellectual outputs are developed sequentially, with overlapping periods to ensure consistency and integration of results.</a:t>
            </a:r>
            <a:endParaRPr lang="en-US" sz="1450" dirty="0"/>
          </a:p>
        </p:txBody>
      </p:sp>
    </p:spTree>
    <p:extLst>
      <p:ext uri="{BB962C8B-B14F-4D97-AF65-F5344CB8AC3E}">
        <p14:creationId xmlns:p14="http://schemas.microsoft.com/office/powerpoint/2010/main" val="213190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DAD5E36-8EA2-1938-8EA9-3F6B6BD6DDF3}"/>
              </a:ext>
            </a:extLst>
          </p:cNvPr>
          <p:cNvPicPr>
            <a:picLocks noChangeAspect="1"/>
          </p:cNvPicPr>
          <p:nvPr/>
        </p:nvPicPr>
        <p:blipFill>
          <a:blip r:embed="rId2"/>
          <a:stretch>
            <a:fillRect/>
          </a:stretch>
        </p:blipFill>
        <p:spPr>
          <a:xfrm>
            <a:off x="1" y="1"/>
            <a:ext cx="14630400" cy="8229600"/>
          </a:xfrm>
          <a:prstGeom prst="rect">
            <a:avLst/>
          </a:prstGeom>
        </p:spPr>
      </p:pic>
      <p:cxnSp>
        <p:nvCxnSpPr>
          <p:cNvPr id="3" name="Conector recto 2">
            <a:extLst>
              <a:ext uri="{FF2B5EF4-FFF2-40B4-BE49-F238E27FC236}">
                <a16:creationId xmlns:a16="http://schemas.microsoft.com/office/drawing/2014/main" id="{E42C52E9-2BA0-7CAE-A88B-7BDA3CCA1A50}"/>
              </a:ext>
            </a:extLst>
          </p:cNvPr>
          <p:cNvCxnSpPr>
            <a:cxnSpLocks/>
          </p:cNvCxnSpPr>
          <p:nvPr/>
        </p:nvCxnSpPr>
        <p:spPr>
          <a:xfrm>
            <a:off x="13263483" y="27711"/>
            <a:ext cx="0" cy="7467599"/>
          </a:xfrm>
          <a:prstGeom prst="line">
            <a:avLst/>
          </a:prstGeom>
          <a:ln w="4762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6502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25329" y="735925"/>
            <a:ext cx="9648349" cy="609600"/>
          </a:xfrm>
          <a:prstGeom prst="rect">
            <a:avLst/>
          </a:prstGeom>
          <a:noFill/>
          <a:ln/>
        </p:spPr>
        <p:txBody>
          <a:bodyPr wrap="none" lIns="0" tIns="0" rIns="0" bIns="0" rtlCol="0" anchor="t"/>
          <a:lstStyle/>
          <a:p>
            <a:pPr marL="0" indent="0" algn="l">
              <a:lnSpc>
                <a:spcPts val="4750"/>
              </a:lnSpc>
              <a:buNone/>
            </a:pPr>
            <a:r>
              <a:rPr lang="en" sz="3800" dirty="0">
                <a:solidFill>
                  <a:srgbClr val="38512F"/>
                </a:solidFill>
                <a:latin typeface="Lora" pitchFamily="34" charset="0"/>
                <a:ea typeface="Lora" pitchFamily="34" charset="-122"/>
                <a:cs typeface="Lora" pitchFamily="34" charset="-120"/>
              </a:rPr>
              <a:t>Work Package 1: Project Management</a:t>
            </a:r>
            <a:endParaRPr lang="en-US" sz="3800" dirty="0"/>
          </a:p>
        </p:txBody>
      </p:sp>
      <p:sp>
        <p:nvSpPr>
          <p:cNvPr id="3" name="Shape 1"/>
          <p:cNvSpPr/>
          <p:nvPr/>
        </p:nvSpPr>
        <p:spPr>
          <a:xfrm>
            <a:off x="725329" y="4012883"/>
            <a:ext cx="13179743" cy="22860"/>
          </a:xfrm>
          <a:prstGeom prst="roundRect">
            <a:avLst>
              <a:gd name="adj" fmla="val 135999"/>
            </a:avLst>
          </a:prstGeom>
          <a:solidFill>
            <a:srgbClr val="D9CDBA"/>
          </a:solidFill>
          <a:ln/>
        </p:spPr>
        <p:txBody>
          <a:bodyPr/>
          <a:lstStyle/>
          <a:p>
            <a:endParaRPr lang="es-ES"/>
          </a:p>
        </p:txBody>
      </p:sp>
      <p:sp>
        <p:nvSpPr>
          <p:cNvPr id="4" name="Shape 2"/>
          <p:cNvSpPr/>
          <p:nvPr/>
        </p:nvSpPr>
        <p:spPr>
          <a:xfrm>
            <a:off x="3272076" y="3391138"/>
            <a:ext cx="22860" cy="621744"/>
          </a:xfrm>
          <a:prstGeom prst="roundRect">
            <a:avLst>
              <a:gd name="adj" fmla="val 135999"/>
            </a:avLst>
          </a:prstGeom>
          <a:solidFill>
            <a:srgbClr val="D9CDBA"/>
          </a:solidFill>
          <a:ln/>
        </p:spPr>
        <p:txBody>
          <a:bodyPr/>
          <a:lstStyle/>
          <a:p>
            <a:endParaRPr lang="es-ES"/>
          </a:p>
        </p:txBody>
      </p:sp>
      <p:sp>
        <p:nvSpPr>
          <p:cNvPr id="5" name="Shape 3"/>
          <p:cNvSpPr/>
          <p:nvPr/>
        </p:nvSpPr>
        <p:spPr>
          <a:xfrm>
            <a:off x="3050381" y="3779758"/>
            <a:ext cx="466249" cy="466249"/>
          </a:xfrm>
          <a:prstGeom prst="roundRect">
            <a:avLst>
              <a:gd name="adj" fmla="val 6668"/>
            </a:avLst>
          </a:prstGeom>
          <a:solidFill>
            <a:srgbClr val="F3E7D4"/>
          </a:solidFill>
          <a:ln/>
        </p:spPr>
        <p:txBody>
          <a:bodyPr/>
          <a:lstStyle/>
          <a:p>
            <a:endParaRPr lang="es-ES"/>
          </a:p>
        </p:txBody>
      </p:sp>
      <p:sp>
        <p:nvSpPr>
          <p:cNvPr id="6" name="Text 4"/>
          <p:cNvSpPr/>
          <p:nvPr/>
        </p:nvSpPr>
        <p:spPr>
          <a:xfrm>
            <a:off x="3137237" y="3830062"/>
            <a:ext cx="292537" cy="365641"/>
          </a:xfrm>
          <a:prstGeom prst="rect">
            <a:avLst/>
          </a:prstGeom>
          <a:noFill/>
          <a:ln/>
        </p:spPr>
        <p:txBody>
          <a:bodyPr wrap="none" lIns="0" tIns="0" rIns="0" bIns="0" rtlCol="0" anchor="t"/>
          <a:lstStyle/>
          <a:p>
            <a:pPr marL="0" indent="0" algn="ctr">
              <a:lnSpc>
                <a:spcPts val="2300"/>
              </a:lnSpc>
              <a:buNone/>
            </a:pPr>
            <a:r>
              <a:rPr lang="en" sz="2300" dirty="0">
                <a:solidFill>
                  <a:srgbClr val="3A3630"/>
                </a:solidFill>
                <a:latin typeface="Lora" pitchFamily="34" charset="0"/>
                <a:ea typeface="Lora" pitchFamily="34" charset="-122"/>
                <a:cs typeface="Lora" pitchFamily="34" charset="-120"/>
              </a:rPr>
              <a:t>1</a:t>
            </a:r>
            <a:endParaRPr lang="en-US" sz="2300" dirty="0"/>
          </a:p>
        </p:txBody>
      </p:sp>
      <p:sp>
        <p:nvSpPr>
          <p:cNvPr id="7" name="Text 5"/>
          <p:cNvSpPr/>
          <p:nvPr/>
        </p:nvSpPr>
        <p:spPr>
          <a:xfrm>
            <a:off x="2064425" y="1759982"/>
            <a:ext cx="2438281" cy="304800"/>
          </a:xfrm>
          <a:prstGeom prst="rect">
            <a:avLst/>
          </a:prstGeom>
          <a:noFill/>
          <a:ln/>
        </p:spPr>
        <p:txBody>
          <a:bodyPr wrap="none" lIns="0" tIns="0" rIns="0" bIns="0" rtlCol="0" anchor="t"/>
          <a:lstStyle/>
          <a:p>
            <a:pPr marL="0" indent="0" algn="ctr">
              <a:lnSpc>
                <a:spcPts val="2350"/>
              </a:lnSpc>
              <a:buNone/>
            </a:pPr>
            <a:r>
              <a:rPr lang="en" sz="1900" dirty="0">
                <a:solidFill>
                  <a:srgbClr val="3A3630"/>
                </a:solidFill>
                <a:latin typeface="Lora" pitchFamily="34" charset="0"/>
                <a:ea typeface="Lora" pitchFamily="34" charset="-122"/>
                <a:cs typeface="Lora" pitchFamily="34" charset="-120"/>
              </a:rPr>
              <a:t>Coordination</a:t>
            </a:r>
            <a:endParaRPr lang="en-US" sz="1900" dirty="0"/>
          </a:p>
        </p:txBody>
      </p:sp>
      <p:sp>
        <p:nvSpPr>
          <p:cNvPr id="8" name="Text 6"/>
          <p:cNvSpPr/>
          <p:nvPr/>
        </p:nvSpPr>
        <p:spPr>
          <a:xfrm>
            <a:off x="932498" y="2189083"/>
            <a:ext cx="4702135" cy="994767"/>
          </a:xfrm>
          <a:prstGeom prst="rect">
            <a:avLst/>
          </a:prstGeom>
          <a:noFill/>
          <a:ln/>
        </p:spPr>
        <p:txBody>
          <a:bodyPr wrap="square" lIns="0" tIns="0" rIns="0" bIns="0" rtlCol="0" anchor="t"/>
          <a:lstStyle/>
          <a:p>
            <a:pPr marL="0" indent="0" algn="ctr">
              <a:lnSpc>
                <a:spcPts val="2600"/>
              </a:lnSpc>
              <a:buNone/>
            </a:pPr>
            <a:r>
              <a:rPr lang="en" sz="1600" dirty="0">
                <a:solidFill>
                  <a:srgbClr val="3A3630"/>
                </a:solidFill>
                <a:latin typeface="Source Sans Pro" pitchFamily="34" charset="0"/>
                <a:ea typeface="Source Sans Pro" pitchFamily="34" charset="-122"/>
                <a:cs typeface="Source Sans Pro" pitchFamily="34" charset="-120"/>
              </a:rPr>
              <a:t>GAIA, as project coordinator, will be responsible for overall management, financial control, and communication with the National Agency.</a:t>
            </a:r>
            <a:endParaRPr lang="en-US" sz="1600" dirty="0"/>
          </a:p>
        </p:txBody>
      </p:sp>
      <p:sp>
        <p:nvSpPr>
          <p:cNvPr id="9" name="Shape 7"/>
          <p:cNvSpPr/>
          <p:nvPr/>
        </p:nvSpPr>
        <p:spPr>
          <a:xfrm>
            <a:off x="5959793" y="4012883"/>
            <a:ext cx="22860" cy="621744"/>
          </a:xfrm>
          <a:prstGeom prst="roundRect">
            <a:avLst>
              <a:gd name="adj" fmla="val 135999"/>
            </a:avLst>
          </a:prstGeom>
          <a:solidFill>
            <a:srgbClr val="D9CDBA"/>
          </a:solidFill>
          <a:ln/>
        </p:spPr>
        <p:txBody>
          <a:bodyPr/>
          <a:lstStyle/>
          <a:p>
            <a:endParaRPr lang="es-ES"/>
          </a:p>
        </p:txBody>
      </p:sp>
      <p:sp>
        <p:nvSpPr>
          <p:cNvPr id="10" name="Shape 8"/>
          <p:cNvSpPr/>
          <p:nvPr/>
        </p:nvSpPr>
        <p:spPr>
          <a:xfrm>
            <a:off x="5738098" y="3779758"/>
            <a:ext cx="466249" cy="466249"/>
          </a:xfrm>
          <a:prstGeom prst="roundRect">
            <a:avLst>
              <a:gd name="adj" fmla="val 6668"/>
            </a:avLst>
          </a:prstGeom>
          <a:solidFill>
            <a:srgbClr val="F3E7D4"/>
          </a:solidFill>
          <a:ln/>
        </p:spPr>
        <p:txBody>
          <a:bodyPr/>
          <a:lstStyle/>
          <a:p>
            <a:endParaRPr lang="es-ES"/>
          </a:p>
        </p:txBody>
      </p:sp>
      <p:sp>
        <p:nvSpPr>
          <p:cNvPr id="11" name="Text 9"/>
          <p:cNvSpPr/>
          <p:nvPr/>
        </p:nvSpPr>
        <p:spPr>
          <a:xfrm>
            <a:off x="5824954" y="3830062"/>
            <a:ext cx="292537" cy="365641"/>
          </a:xfrm>
          <a:prstGeom prst="rect">
            <a:avLst/>
          </a:prstGeom>
          <a:noFill/>
          <a:ln/>
        </p:spPr>
        <p:txBody>
          <a:bodyPr wrap="none" lIns="0" tIns="0" rIns="0" bIns="0" rtlCol="0" anchor="t"/>
          <a:lstStyle/>
          <a:p>
            <a:pPr marL="0" indent="0" algn="ctr">
              <a:lnSpc>
                <a:spcPts val="2300"/>
              </a:lnSpc>
              <a:buNone/>
            </a:pPr>
            <a:r>
              <a:rPr lang="en" sz="2300" dirty="0">
                <a:solidFill>
                  <a:srgbClr val="3A3630"/>
                </a:solidFill>
                <a:latin typeface="Lora" pitchFamily="34" charset="0"/>
                <a:ea typeface="Lora" pitchFamily="34" charset="-122"/>
                <a:cs typeface="Lora" pitchFamily="34" charset="-120"/>
              </a:rPr>
              <a:t>2</a:t>
            </a:r>
            <a:endParaRPr lang="en-US" sz="2300" dirty="0"/>
          </a:p>
        </p:txBody>
      </p:sp>
      <p:sp>
        <p:nvSpPr>
          <p:cNvPr id="12" name="Text 10"/>
          <p:cNvSpPr/>
          <p:nvPr/>
        </p:nvSpPr>
        <p:spPr>
          <a:xfrm>
            <a:off x="4752142" y="4841915"/>
            <a:ext cx="2438281" cy="304800"/>
          </a:xfrm>
          <a:prstGeom prst="rect">
            <a:avLst/>
          </a:prstGeom>
          <a:noFill/>
          <a:ln/>
        </p:spPr>
        <p:txBody>
          <a:bodyPr wrap="none" lIns="0" tIns="0" rIns="0" bIns="0" rtlCol="0" anchor="t"/>
          <a:lstStyle/>
          <a:p>
            <a:pPr marL="0" indent="0" algn="ctr">
              <a:lnSpc>
                <a:spcPts val="2350"/>
              </a:lnSpc>
              <a:buNone/>
            </a:pPr>
            <a:r>
              <a:rPr lang="en" sz="1900" dirty="0">
                <a:solidFill>
                  <a:srgbClr val="3A3630"/>
                </a:solidFill>
                <a:latin typeface="Lora" pitchFamily="34" charset="0"/>
                <a:ea typeface="Lora" pitchFamily="34" charset="-122"/>
                <a:cs typeface="Lora" pitchFamily="34" charset="-120"/>
              </a:rPr>
              <a:t>Monitoring</a:t>
            </a:r>
            <a:endParaRPr lang="en-US" sz="1900" dirty="0"/>
          </a:p>
        </p:txBody>
      </p:sp>
      <p:sp>
        <p:nvSpPr>
          <p:cNvPr id="13" name="Text 11"/>
          <p:cNvSpPr/>
          <p:nvPr/>
        </p:nvSpPr>
        <p:spPr>
          <a:xfrm>
            <a:off x="3620214" y="5271016"/>
            <a:ext cx="4702135" cy="994767"/>
          </a:xfrm>
          <a:prstGeom prst="rect">
            <a:avLst/>
          </a:prstGeom>
          <a:noFill/>
          <a:ln/>
        </p:spPr>
        <p:txBody>
          <a:bodyPr wrap="square" lIns="0" tIns="0" rIns="0" bIns="0" rtlCol="0" anchor="t"/>
          <a:lstStyle/>
          <a:p>
            <a:pPr marL="0" indent="0" algn="ctr">
              <a:lnSpc>
                <a:spcPts val="2600"/>
              </a:lnSpc>
              <a:buNone/>
            </a:pPr>
            <a:r>
              <a:rPr lang="en" sz="1600" dirty="0">
                <a:solidFill>
                  <a:srgbClr val="3A3630"/>
                </a:solidFill>
                <a:latin typeface="Source Sans Pro" pitchFamily="34" charset="0"/>
                <a:ea typeface="Source Sans Pro" pitchFamily="34" charset="-122"/>
                <a:cs typeface="Source Sans Pro" pitchFamily="34" charset="-120"/>
              </a:rPr>
              <a:t>Monthly status reports (MSR) and quarterly progress reports (QPR) for ongoing monitoring.</a:t>
            </a:r>
            <a:endParaRPr lang="en-US" sz="1600" dirty="0"/>
          </a:p>
        </p:txBody>
      </p:sp>
      <p:sp>
        <p:nvSpPr>
          <p:cNvPr id="14" name="Shape 12"/>
          <p:cNvSpPr/>
          <p:nvPr/>
        </p:nvSpPr>
        <p:spPr>
          <a:xfrm>
            <a:off x="8647509" y="3391138"/>
            <a:ext cx="22860" cy="621744"/>
          </a:xfrm>
          <a:prstGeom prst="roundRect">
            <a:avLst>
              <a:gd name="adj" fmla="val 135999"/>
            </a:avLst>
          </a:prstGeom>
          <a:solidFill>
            <a:srgbClr val="D9CDBA"/>
          </a:solidFill>
          <a:ln/>
        </p:spPr>
        <p:txBody>
          <a:bodyPr/>
          <a:lstStyle/>
          <a:p>
            <a:endParaRPr lang="es-ES"/>
          </a:p>
        </p:txBody>
      </p:sp>
      <p:sp>
        <p:nvSpPr>
          <p:cNvPr id="15" name="Shape 13"/>
          <p:cNvSpPr/>
          <p:nvPr/>
        </p:nvSpPr>
        <p:spPr>
          <a:xfrm>
            <a:off x="8425815" y="3779758"/>
            <a:ext cx="466249" cy="466249"/>
          </a:xfrm>
          <a:prstGeom prst="roundRect">
            <a:avLst>
              <a:gd name="adj" fmla="val 6668"/>
            </a:avLst>
          </a:prstGeom>
          <a:solidFill>
            <a:srgbClr val="F3E7D4"/>
          </a:solidFill>
          <a:ln/>
        </p:spPr>
        <p:txBody>
          <a:bodyPr/>
          <a:lstStyle/>
          <a:p>
            <a:endParaRPr lang="es-ES"/>
          </a:p>
        </p:txBody>
      </p:sp>
      <p:sp>
        <p:nvSpPr>
          <p:cNvPr id="16" name="Text 14"/>
          <p:cNvSpPr/>
          <p:nvPr/>
        </p:nvSpPr>
        <p:spPr>
          <a:xfrm>
            <a:off x="8512671" y="3830062"/>
            <a:ext cx="292537" cy="365641"/>
          </a:xfrm>
          <a:prstGeom prst="rect">
            <a:avLst/>
          </a:prstGeom>
          <a:noFill/>
          <a:ln/>
        </p:spPr>
        <p:txBody>
          <a:bodyPr wrap="none" lIns="0" tIns="0" rIns="0" bIns="0" rtlCol="0" anchor="t"/>
          <a:lstStyle/>
          <a:p>
            <a:pPr marL="0" indent="0" algn="ctr">
              <a:lnSpc>
                <a:spcPts val="2300"/>
              </a:lnSpc>
              <a:buNone/>
            </a:pPr>
            <a:r>
              <a:rPr lang="en" sz="2300" dirty="0">
                <a:solidFill>
                  <a:srgbClr val="3A3630"/>
                </a:solidFill>
                <a:latin typeface="Lora" pitchFamily="34" charset="0"/>
                <a:ea typeface="Lora" pitchFamily="34" charset="-122"/>
                <a:cs typeface="Lora" pitchFamily="34" charset="-120"/>
              </a:rPr>
              <a:t>3</a:t>
            </a:r>
            <a:endParaRPr lang="en-US" sz="2300" dirty="0"/>
          </a:p>
        </p:txBody>
      </p:sp>
      <p:sp>
        <p:nvSpPr>
          <p:cNvPr id="17" name="Text 15"/>
          <p:cNvSpPr/>
          <p:nvPr/>
        </p:nvSpPr>
        <p:spPr>
          <a:xfrm>
            <a:off x="7439858" y="1759982"/>
            <a:ext cx="2438281" cy="304800"/>
          </a:xfrm>
          <a:prstGeom prst="rect">
            <a:avLst/>
          </a:prstGeom>
          <a:noFill/>
          <a:ln/>
        </p:spPr>
        <p:txBody>
          <a:bodyPr wrap="none" lIns="0" tIns="0" rIns="0" bIns="0" rtlCol="0" anchor="t"/>
          <a:lstStyle/>
          <a:p>
            <a:pPr marL="0" indent="0" algn="ctr">
              <a:lnSpc>
                <a:spcPts val="2350"/>
              </a:lnSpc>
              <a:buNone/>
            </a:pPr>
            <a:r>
              <a:rPr lang="en" sz="1900" dirty="0">
                <a:solidFill>
                  <a:srgbClr val="3A3630"/>
                </a:solidFill>
                <a:latin typeface="Lora" pitchFamily="34" charset="0"/>
                <a:ea typeface="Lora" pitchFamily="34" charset="-122"/>
                <a:cs typeface="Lora" pitchFamily="34" charset="-120"/>
              </a:rPr>
              <a:t>Meetings</a:t>
            </a:r>
            <a:endParaRPr lang="en-US" sz="1900" dirty="0"/>
          </a:p>
        </p:txBody>
      </p:sp>
      <p:sp>
        <p:nvSpPr>
          <p:cNvPr id="18" name="Text 16"/>
          <p:cNvSpPr/>
          <p:nvPr/>
        </p:nvSpPr>
        <p:spPr>
          <a:xfrm>
            <a:off x="6307931" y="2189083"/>
            <a:ext cx="4702135" cy="994767"/>
          </a:xfrm>
          <a:prstGeom prst="rect">
            <a:avLst/>
          </a:prstGeom>
          <a:noFill/>
          <a:ln/>
        </p:spPr>
        <p:txBody>
          <a:bodyPr wrap="square" lIns="0" tIns="0" rIns="0" bIns="0" rtlCol="0" anchor="t"/>
          <a:lstStyle/>
          <a:p>
            <a:pPr marL="0" indent="0" algn="ctr">
              <a:lnSpc>
                <a:spcPts val="2600"/>
              </a:lnSpc>
              <a:buNone/>
            </a:pPr>
            <a:r>
              <a:rPr lang="en" sz="1600" dirty="0">
                <a:solidFill>
                  <a:srgbClr val="3A3630"/>
                </a:solidFill>
                <a:latin typeface="Source Sans Pro" pitchFamily="34" charset="0"/>
                <a:ea typeface="Source Sans Pro" pitchFamily="34" charset="-122"/>
                <a:cs typeface="Source Sans Pro" pitchFamily="34" charset="-120"/>
              </a:rPr>
              <a:t>Monthly virtual meetings of 1-2 hours and three in-person meetings: kickoff, mid-project, and closing.</a:t>
            </a:r>
            <a:endParaRPr lang="en-US" sz="1600" dirty="0"/>
          </a:p>
        </p:txBody>
      </p:sp>
      <p:sp>
        <p:nvSpPr>
          <p:cNvPr id="19" name="Shape 17"/>
          <p:cNvSpPr/>
          <p:nvPr/>
        </p:nvSpPr>
        <p:spPr>
          <a:xfrm>
            <a:off x="11335226" y="4012883"/>
            <a:ext cx="22860" cy="621744"/>
          </a:xfrm>
          <a:prstGeom prst="roundRect">
            <a:avLst>
              <a:gd name="adj" fmla="val 135999"/>
            </a:avLst>
          </a:prstGeom>
          <a:solidFill>
            <a:srgbClr val="D9CDBA"/>
          </a:solidFill>
          <a:ln/>
        </p:spPr>
        <p:txBody>
          <a:bodyPr/>
          <a:lstStyle/>
          <a:p>
            <a:endParaRPr lang="es-ES"/>
          </a:p>
        </p:txBody>
      </p:sp>
      <p:sp>
        <p:nvSpPr>
          <p:cNvPr id="20" name="Shape 18"/>
          <p:cNvSpPr/>
          <p:nvPr/>
        </p:nvSpPr>
        <p:spPr>
          <a:xfrm>
            <a:off x="11113532" y="3779758"/>
            <a:ext cx="466249" cy="466249"/>
          </a:xfrm>
          <a:prstGeom prst="roundRect">
            <a:avLst>
              <a:gd name="adj" fmla="val 6668"/>
            </a:avLst>
          </a:prstGeom>
          <a:solidFill>
            <a:srgbClr val="F3E7D4"/>
          </a:solidFill>
          <a:ln/>
        </p:spPr>
        <p:txBody>
          <a:bodyPr/>
          <a:lstStyle/>
          <a:p>
            <a:endParaRPr lang="es-ES"/>
          </a:p>
        </p:txBody>
      </p:sp>
      <p:sp>
        <p:nvSpPr>
          <p:cNvPr id="21" name="Text 19"/>
          <p:cNvSpPr/>
          <p:nvPr/>
        </p:nvSpPr>
        <p:spPr>
          <a:xfrm>
            <a:off x="11200388" y="3830062"/>
            <a:ext cx="292537" cy="365641"/>
          </a:xfrm>
          <a:prstGeom prst="rect">
            <a:avLst/>
          </a:prstGeom>
          <a:noFill/>
          <a:ln/>
        </p:spPr>
        <p:txBody>
          <a:bodyPr wrap="none" lIns="0" tIns="0" rIns="0" bIns="0" rtlCol="0" anchor="t"/>
          <a:lstStyle/>
          <a:p>
            <a:pPr marL="0" indent="0" algn="ctr">
              <a:lnSpc>
                <a:spcPts val="2300"/>
              </a:lnSpc>
              <a:buNone/>
            </a:pPr>
            <a:r>
              <a:rPr lang="en" sz="2300" dirty="0">
                <a:solidFill>
                  <a:srgbClr val="3A3630"/>
                </a:solidFill>
                <a:latin typeface="Lora" pitchFamily="34" charset="0"/>
                <a:ea typeface="Lora" pitchFamily="34" charset="-122"/>
                <a:cs typeface="Lora" pitchFamily="34" charset="-120"/>
              </a:rPr>
              <a:t>4</a:t>
            </a:r>
            <a:endParaRPr lang="en-US" sz="2300" dirty="0"/>
          </a:p>
        </p:txBody>
      </p:sp>
      <p:sp>
        <p:nvSpPr>
          <p:cNvPr id="22" name="Text 20"/>
          <p:cNvSpPr/>
          <p:nvPr/>
        </p:nvSpPr>
        <p:spPr>
          <a:xfrm>
            <a:off x="10127575" y="4841915"/>
            <a:ext cx="2438281" cy="304800"/>
          </a:xfrm>
          <a:prstGeom prst="rect">
            <a:avLst/>
          </a:prstGeom>
          <a:noFill/>
          <a:ln/>
        </p:spPr>
        <p:txBody>
          <a:bodyPr wrap="none" lIns="0" tIns="0" rIns="0" bIns="0" rtlCol="0" anchor="t"/>
          <a:lstStyle/>
          <a:p>
            <a:pPr marL="0" indent="0" algn="ctr">
              <a:lnSpc>
                <a:spcPts val="2350"/>
              </a:lnSpc>
              <a:buNone/>
            </a:pPr>
            <a:r>
              <a:rPr lang="en" sz="1900" dirty="0">
                <a:solidFill>
                  <a:srgbClr val="3A3630"/>
                </a:solidFill>
                <a:latin typeface="Lora" pitchFamily="34" charset="0"/>
                <a:ea typeface="Lora" pitchFamily="34" charset="-122"/>
                <a:cs typeface="Lora" pitchFamily="34" charset="-120"/>
              </a:rPr>
              <a:t>Risk Management</a:t>
            </a:r>
            <a:endParaRPr lang="en-US" sz="1900" dirty="0"/>
          </a:p>
        </p:txBody>
      </p:sp>
      <p:sp>
        <p:nvSpPr>
          <p:cNvPr id="23" name="Text 21"/>
          <p:cNvSpPr/>
          <p:nvPr/>
        </p:nvSpPr>
        <p:spPr>
          <a:xfrm>
            <a:off x="8995648" y="5271016"/>
            <a:ext cx="4702135" cy="663178"/>
          </a:xfrm>
          <a:prstGeom prst="rect">
            <a:avLst/>
          </a:prstGeom>
          <a:noFill/>
          <a:ln/>
        </p:spPr>
        <p:txBody>
          <a:bodyPr wrap="square" lIns="0" tIns="0" rIns="0" bIns="0" rtlCol="0" anchor="t"/>
          <a:lstStyle/>
          <a:p>
            <a:pPr marL="0" indent="0" algn="ctr">
              <a:lnSpc>
                <a:spcPts val="2600"/>
              </a:lnSpc>
              <a:buNone/>
            </a:pPr>
            <a:r>
              <a:rPr lang="en" sz="1600" dirty="0">
                <a:solidFill>
                  <a:srgbClr val="3A3630"/>
                </a:solidFill>
                <a:latin typeface="Source Sans Pro" pitchFamily="34" charset="0"/>
                <a:ea typeface="Source Sans Pro" pitchFamily="34" charset="-122"/>
                <a:cs typeface="Source Sans Pro" pitchFamily="34" charset="-120"/>
              </a:rPr>
              <a:t>Contingency management protocol to address foreseeable risks and conflict resolution.</a:t>
            </a:r>
            <a:endParaRPr lang="en-US" sz="1600" dirty="0"/>
          </a:p>
        </p:txBody>
      </p:sp>
      <p:sp>
        <p:nvSpPr>
          <p:cNvPr id="24" name="Text 22"/>
          <p:cNvSpPr/>
          <p:nvPr/>
        </p:nvSpPr>
        <p:spPr>
          <a:xfrm>
            <a:off x="725329" y="6498908"/>
            <a:ext cx="13179743" cy="994767"/>
          </a:xfrm>
          <a:prstGeom prst="rect">
            <a:avLst/>
          </a:prstGeom>
          <a:noFill/>
          <a:ln/>
        </p:spPr>
        <p:txBody>
          <a:bodyPr wrap="square" lIns="0" tIns="0" rIns="0" bIns="0" rtlCol="0" anchor="t"/>
          <a:lstStyle/>
          <a:p>
            <a:pPr marL="0" indent="0" algn="l">
              <a:lnSpc>
                <a:spcPts val="2600"/>
              </a:lnSpc>
              <a:buNone/>
            </a:pPr>
            <a:r>
              <a:rPr lang="en" sz="1600" dirty="0">
                <a:solidFill>
                  <a:srgbClr val="3A3630"/>
                </a:solidFill>
                <a:latin typeface="Source Sans Pro" pitchFamily="34" charset="0"/>
                <a:ea typeface="Source Sans Pro" pitchFamily="34" charset="-122"/>
                <a:cs typeface="Source Sans Pro" pitchFamily="34" charset="-120"/>
              </a:rPr>
              <a:t>To ensure a consistently high level of performance, the consortium will establish a clear structure for project management and progress reporting. ExCurS's management and governance structures will monitor project progress against the plan and resolve any technical, administrative, or contractual challenges.</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59262" y="596622"/>
            <a:ext cx="13111877" cy="1276350"/>
          </a:xfrm>
          <a:prstGeom prst="rect">
            <a:avLst/>
          </a:prstGeom>
          <a:noFill/>
          <a:ln/>
        </p:spPr>
        <p:txBody>
          <a:bodyPr wrap="square" lIns="0" tIns="0" rIns="0" bIns="0" rtlCol="0" anchor="t"/>
          <a:lstStyle/>
          <a:p>
            <a:pPr marL="0" indent="0" algn="l">
              <a:lnSpc>
                <a:spcPts val="5000"/>
              </a:lnSpc>
              <a:buNone/>
            </a:pPr>
            <a:r>
              <a:rPr lang="en" sz="4000" dirty="0">
                <a:solidFill>
                  <a:srgbClr val="38512F"/>
                </a:solidFill>
                <a:latin typeface="Lora" pitchFamily="34" charset="0"/>
                <a:ea typeface="Lora" pitchFamily="34" charset="-122"/>
                <a:cs typeface="Lora" pitchFamily="34" charset="-120"/>
              </a:rPr>
              <a:t>Work Package 2: ExCurS Concept and Self-Assessment Support</a:t>
            </a:r>
            <a:endParaRPr lang="en-US" sz="4000" dirty="0"/>
          </a:p>
        </p:txBody>
      </p:sp>
      <p:sp>
        <p:nvSpPr>
          <p:cNvPr id="3" name="Shape 1"/>
          <p:cNvSpPr/>
          <p:nvPr/>
        </p:nvSpPr>
        <p:spPr>
          <a:xfrm>
            <a:off x="759262" y="3283029"/>
            <a:ext cx="3033832" cy="216932"/>
          </a:xfrm>
          <a:prstGeom prst="roundRect">
            <a:avLst>
              <a:gd name="adj" fmla="val 15002"/>
            </a:avLst>
          </a:prstGeom>
          <a:solidFill>
            <a:srgbClr val="F3E7D4"/>
          </a:solidFill>
          <a:ln/>
        </p:spPr>
        <p:txBody>
          <a:bodyPr/>
          <a:lstStyle/>
          <a:p>
            <a:endParaRPr lang="es-ES"/>
          </a:p>
        </p:txBody>
      </p:sp>
      <p:sp>
        <p:nvSpPr>
          <p:cNvPr id="4" name="Text 2"/>
          <p:cNvSpPr/>
          <p:nvPr/>
        </p:nvSpPr>
        <p:spPr>
          <a:xfrm>
            <a:off x="759262" y="3825359"/>
            <a:ext cx="3033832" cy="638175"/>
          </a:xfrm>
          <a:prstGeom prst="rect">
            <a:avLst/>
          </a:prstGeom>
          <a:noFill/>
          <a:ln/>
        </p:spPr>
        <p:txBody>
          <a:bodyPr wrap="square" lIns="0" tIns="0" rIns="0" bIns="0" rtlCol="0" anchor="t"/>
          <a:lstStyle/>
          <a:p>
            <a:pPr marL="0" indent="0" algn="l">
              <a:lnSpc>
                <a:spcPts val="2500"/>
              </a:lnSpc>
              <a:buNone/>
            </a:pPr>
            <a:r>
              <a:rPr lang="en" sz="2000" dirty="0">
                <a:solidFill>
                  <a:srgbClr val="3A3630"/>
                </a:solidFill>
                <a:latin typeface="Lora" pitchFamily="34" charset="0"/>
                <a:ea typeface="Lora" pitchFamily="34" charset="-122"/>
                <a:cs typeface="Lora" pitchFamily="34" charset="-120"/>
              </a:rPr>
              <a:t>Establishment of the Advisory Council</a:t>
            </a:r>
            <a:endParaRPr lang="en-US" sz="2000" dirty="0"/>
          </a:p>
        </p:txBody>
      </p:sp>
      <p:sp>
        <p:nvSpPr>
          <p:cNvPr id="5" name="Text 3"/>
          <p:cNvSpPr/>
          <p:nvPr/>
        </p:nvSpPr>
        <p:spPr>
          <a:xfrm>
            <a:off x="759262" y="4593669"/>
            <a:ext cx="3033832" cy="1388269"/>
          </a:xfrm>
          <a:prstGeom prst="rect">
            <a:avLst/>
          </a:prstGeom>
          <a:noFill/>
          <a:ln/>
        </p:spPr>
        <p:txBody>
          <a:bodyPr wrap="square" lIns="0" tIns="0" rIns="0" bIns="0" rtlCol="0" anchor="t"/>
          <a:lstStyle/>
          <a:p>
            <a:pPr marL="0" indent="0" algn="just">
              <a:lnSpc>
                <a:spcPts val="2700"/>
              </a:lnSpc>
              <a:buNone/>
            </a:pPr>
            <a:r>
              <a:rPr lang="en" sz="1700" dirty="0">
                <a:solidFill>
                  <a:srgbClr val="3A3630"/>
                </a:solidFill>
                <a:latin typeface="Source Sans Pro" pitchFamily="34" charset="0"/>
                <a:ea typeface="Source Sans Pro" pitchFamily="34" charset="-122"/>
                <a:cs typeface="Source Sans Pro" pitchFamily="34" charset="-120"/>
              </a:rPr>
              <a:t>Creation and management of a board of external experts for discussions on approach, design, and methodology.</a:t>
            </a:r>
            <a:endParaRPr lang="en-US" sz="1700" dirty="0"/>
          </a:p>
        </p:txBody>
      </p:sp>
      <p:sp>
        <p:nvSpPr>
          <p:cNvPr id="6" name="Shape 4"/>
          <p:cNvSpPr/>
          <p:nvPr/>
        </p:nvSpPr>
        <p:spPr>
          <a:xfrm>
            <a:off x="4118491" y="2957632"/>
            <a:ext cx="3033951" cy="216932"/>
          </a:xfrm>
          <a:prstGeom prst="roundRect">
            <a:avLst>
              <a:gd name="adj" fmla="val 15002"/>
            </a:avLst>
          </a:prstGeom>
          <a:solidFill>
            <a:srgbClr val="F3E7D4"/>
          </a:solidFill>
          <a:ln/>
        </p:spPr>
        <p:txBody>
          <a:bodyPr/>
          <a:lstStyle/>
          <a:p>
            <a:endParaRPr lang="es-ES"/>
          </a:p>
        </p:txBody>
      </p:sp>
      <p:sp>
        <p:nvSpPr>
          <p:cNvPr id="7" name="Text 5"/>
          <p:cNvSpPr/>
          <p:nvPr/>
        </p:nvSpPr>
        <p:spPr>
          <a:xfrm>
            <a:off x="4118491" y="3499961"/>
            <a:ext cx="3033951" cy="638175"/>
          </a:xfrm>
          <a:prstGeom prst="rect">
            <a:avLst/>
          </a:prstGeom>
          <a:noFill/>
          <a:ln/>
        </p:spPr>
        <p:txBody>
          <a:bodyPr wrap="square" lIns="0" tIns="0" rIns="0" bIns="0" rtlCol="0" anchor="t"/>
          <a:lstStyle/>
          <a:p>
            <a:pPr marL="0" indent="0" algn="l">
              <a:lnSpc>
                <a:spcPts val="2500"/>
              </a:lnSpc>
              <a:buNone/>
            </a:pPr>
            <a:r>
              <a:rPr lang="en" sz="2000" dirty="0">
                <a:solidFill>
                  <a:srgbClr val="3A3630"/>
                </a:solidFill>
                <a:latin typeface="Lora" pitchFamily="34" charset="0"/>
                <a:ea typeface="Lora" pitchFamily="34" charset="-122"/>
                <a:cs typeface="Lora" pitchFamily="34" charset="-120"/>
              </a:rPr>
              <a:t>Evaluation of Methodologies</a:t>
            </a:r>
            <a:endParaRPr lang="en-US" sz="2000" dirty="0"/>
          </a:p>
        </p:txBody>
      </p:sp>
      <p:sp>
        <p:nvSpPr>
          <p:cNvPr id="8" name="Text 6"/>
          <p:cNvSpPr/>
          <p:nvPr/>
        </p:nvSpPr>
        <p:spPr>
          <a:xfrm>
            <a:off x="4118491" y="4268272"/>
            <a:ext cx="3033951" cy="2082403"/>
          </a:xfrm>
          <a:prstGeom prst="rect">
            <a:avLst/>
          </a:prstGeom>
          <a:noFill/>
          <a:ln/>
        </p:spPr>
        <p:txBody>
          <a:bodyPr wrap="square" lIns="0" tIns="0" rIns="0" bIns="0" rtlCol="0" anchor="t"/>
          <a:lstStyle/>
          <a:p>
            <a:pPr marL="0" indent="0" algn="just">
              <a:lnSpc>
                <a:spcPts val="2700"/>
              </a:lnSpc>
              <a:buNone/>
            </a:pPr>
            <a:r>
              <a:rPr lang="en" sz="1700" dirty="0">
                <a:solidFill>
                  <a:srgbClr val="3A3630"/>
                </a:solidFill>
                <a:latin typeface="Source Sans Pro" pitchFamily="34" charset="0"/>
                <a:ea typeface="Source Sans Pro" pitchFamily="34" charset="-122"/>
                <a:cs typeface="Source Sans Pro" pitchFamily="34" charset="-120"/>
              </a:rPr>
              <a:t>Analysis of management methodologies and process reengineering from previous projects that support LEAN production, the green economy, and digitalization.</a:t>
            </a:r>
            <a:endParaRPr lang="en-US" sz="1700" dirty="0"/>
          </a:p>
        </p:txBody>
      </p:sp>
      <p:sp>
        <p:nvSpPr>
          <p:cNvPr id="9" name="Shape 7"/>
          <p:cNvSpPr/>
          <p:nvPr/>
        </p:nvSpPr>
        <p:spPr>
          <a:xfrm>
            <a:off x="7477839" y="2632234"/>
            <a:ext cx="3033951" cy="216932"/>
          </a:xfrm>
          <a:prstGeom prst="roundRect">
            <a:avLst>
              <a:gd name="adj" fmla="val 15002"/>
            </a:avLst>
          </a:prstGeom>
          <a:solidFill>
            <a:srgbClr val="F3E7D4"/>
          </a:solidFill>
          <a:ln/>
        </p:spPr>
        <p:txBody>
          <a:bodyPr/>
          <a:lstStyle/>
          <a:p>
            <a:endParaRPr lang="es-ES"/>
          </a:p>
        </p:txBody>
      </p:sp>
      <p:sp>
        <p:nvSpPr>
          <p:cNvPr id="10" name="Text 8"/>
          <p:cNvSpPr/>
          <p:nvPr/>
        </p:nvSpPr>
        <p:spPr>
          <a:xfrm>
            <a:off x="7477839" y="3174563"/>
            <a:ext cx="3033951" cy="638175"/>
          </a:xfrm>
          <a:prstGeom prst="rect">
            <a:avLst/>
          </a:prstGeom>
          <a:noFill/>
          <a:ln/>
        </p:spPr>
        <p:txBody>
          <a:bodyPr wrap="square" lIns="0" tIns="0" rIns="0" bIns="0" rtlCol="0" anchor="t"/>
          <a:lstStyle/>
          <a:p>
            <a:pPr marL="0" indent="0" algn="l">
              <a:lnSpc>
                <a:spcPts val="2500"/>
              </a:lnSpc>
              <a:buNone/>
            </a:pPr>
            <a:r>
              <a:rPr lang="en" sz="2000" dirty="0">
                <a:solidFill>
                  <a:srgbClr val="3A3630"/>
                </a:solidFill>
                <a:latin typeface="Lora" pitchFamily="34" charset="0"/>
                <a:ea typeface="Lora" pitchFamily="34" charset="-122"/>
                <a:cs typeface="Lora" pitchFamily="34" charset="-120"/>
              </a:rPr>
              <a:t>Tool Development</a:t>
            </a:r>
            <a:endParaRPr lang="en-US" sz="2000" dirty="0"/>
          </a:p>
        </p:txBody>
      </p:sp>
      <p:sp>
        <p:nvSpPr>
          <p:cNvPr id="11" name="Text 9"/>
          <p:cNvSpPr/>
          <p:nvPr/>
        </p:nvSpPr>
        <p:spPr>
          <a:xfrm>
            <a:off x="7477839" y="3942874"/>
            <a:ext cx="3033951" cy="2082403"/>
          </a:xfrm>
          <a:prstGeom prst="rect">
            <a:avLst/>
          </a:prstGeom>
          <a:noFill/>
          <a:ln/>
        </p:spPr>
        <p:txBody>
          <a:bodyPr wrap="square" lIns="0" tIns="0" rIns="0" bIns="0" rtlCol="0" anchor="t"/>
          <a:lstStyle/>
          <a:p>
            <a:pPr marL="0" indent="0" algn="just">
              <a:lnSpc>
                <a:spcPts val="2700"/>
              </a:lnSpc>
              <a:buNone/>
            </a:pPr>
            <a:r>
              <a:rPr lang="en" sz="1700" dirty="0">
                <a:solidFill>
                  <a:srgbClr val="3A3630"/>
                </a:solidFill>
                <a:latin typeface="Source Sans Pro" pitchFamily="34" charset="0"/>
                <a:ea typeface="Source Sans Pro" pitchFamily="34" charset="-122"/>
                <a:cs typeface="Source Sans Pro" pitchFamily="34" charset="-120"/>
              </a:rPr>
              <a:t>Mapping of skills profiles against the EFQM 4.0 Model, identifying gaps, and adapting the existing self-assessment to project requirements.</a:t>
            </a:r>
            <a:endParaRPr lang="en-US" sz="1700" dirty="0"/>
          </a:p>
        </p:txBody>
      </p:sp>
      <p:sp>
        <p:nvSpPr>
          <p:cNvPr id="12" name="Shape 10"/>
          <p:cNvSpPr/>
          <p:nvPr/>
        </p:nvSpPr>
        <p:spPr>
          <a:xfrm>
            <a:off x="10837188" y="2306836"/>
            <a:ext cx="3033951" cy="216932"/>
          </a:xfrm>
          <a:prstGeom prst="roundRect">
            <a:avLst>
              <a:gd name="adj" fmla="val 15002"/>
            </a:avLst>
          </a:prstGeom>
          <a:solidFill>
            <a:srgbClr val="F3E7D4"/>
          </a:solidFill>
          <a:ln/>
        </p:spPr>
        <p:txBody>
          <a:bodyPr/>
          <a:lstStyle/>
          <a:p>
            <a:endParaRPr lang="es-ES"/>
          </a:p>
        </p:txBody>
      </p:sp>
      <p:sp>
        <p:nvSpPr>
          <p:cNvPr id="13" name="Text 11"/>
          <p:cNvSpPr/>
          <p:nvPr/>
        </p:nvSpPr>
        <p:spPr>
          <a:xfrm>
            <a:off x="10837188" y="2849166"/>
            <a:ext cx="2701290" cy="319088"/>
          </a:xfrm>
          <a:prstGeom prst="rect">
            <a:avLst/>
          </a:prstGeom>
          <a:noFill/>
          <a:ln/>
        </p:spPr>
        <p:txBody>
          <a:bodyPr wrap="none" lIns="0" tIns="0" rIns="0" bIns="0" rtlCol="0" anchor="t"/>
          <a:lstStyle/>
          <a:p>
            <a:pPr marL="0" indent="0" algn="l">
              <a:lnSpc>
                <a:spcPts val="2500"/>
              </a:lnSpc>
              <a:buNone/>
            </a:pPr>
            <a:r>
              <a:rPr lang="en" sz="2000" dirty="0">
                <a:solidFill>
                  <a:srgbClr val="3A3630"/>
                </a:solidFill>
                <a:latin typeface="Lora" pitchFamily="34" charset="0"/>
                <a:ea typeface="Lora" pitchFamily="34" charset="-122"/>
                <a:cs typeface="Lora" pitchFamily="34" charset="-120"/>
              </a:rPr>
              <a:t>Localization and Testing</a:t>
            </a:r>
            <a:endParaRPr lang="en-US" sz="2000" dirty="0"/>
          </a:p>
        </p:txBody>
      </p:sp>
      <p:sp>
        <p:nvSpPr>
          <p:cNvPr id="14" name="Text 12"/>
          <p:cNvSpPr/>
          <p:nvPr/>
        </p:nvSpPr>
        <p:spPr>
          <a:xfrm>
            <a:off x="10837188" y="3298388"/>
            <a:ext cx="3033951" cy="1388269"/>
          </a:xfrm>
          <a:prstGeom prst="rect">
            <a:avLst/>
          </a:prstGeom>
          <a:noFill/>
          <a:ln/>
        </p:spPr>
        <p:txBody>
          <a:bodyPr wrap="square" lIns="0" tIns="0" rIns="0" bIns="0" rtlCol="0" anchor="t"/>
          <a:lstStyle/>
          <a:p>
            <a:pPr marL="0" indent="0" algn="just">
              <a:lnSpc>
                <a:spcPts val="2700"/>
              </a:lnSpc>
              <a:buNone/>
            </a:pPr>
            <a:r>
              <a:rPr lang="en" sz="1700" dirty="0">
                <a:solidFill>
                  <a:srgbClr val="3A3630"/>
                </a:solidFill>
                <a:latin typeface="Source Sans Pro" pitchFamily="34" charset="0"/>
                <a:ea typeface="Source Sans Pro" pitchFamily="34" charset="-122"/>
                <a:cs typeface="Source Sans Pro" pitchFamily="34" charset="-120"/>
              </a:rPr>
              <a:t>Adaptation of content and interfaces to partner regions, prototype testing, and incremental improvements.</a:t>
            </a:r>
            <a:endParaRPr lang="en-US" sz="1700" dirty="0"/>
          </a:p>
        </p:txBody>
      </p:sp>
      <p:sp>
        <p:nvSpPr>
          <p:cNvPr id="15" name="Text 13"/>
          <p:cNvSpPr/>
          <p:nvPr/>
        </p:nvSpPr>
        <p:spPr>
          <a:xfrm>
            <a:off x="759262" y="6594634"/>
            <a:ext cx="13111877" cy="1041202"/>
          </a:xfrm>
          <a:prstGeom prst="rect">
            <a:avLst/>
          </a:prstGeom>
          <a:noFill/>
          <a:ln/>
        </p:spPr>
        <p:txBody>
          <a:bodyPr wrap="square" lIns="0" tIns="0" rIns="0" bIns="0" rtlCol="0" anchor="t"/>
          <a:lstStyle/>
          <a:p>
            <a:pPr marL="0" indent="0" algn="l">
              <a:lnSpc>
                <a:spcPts val="2700"/>
              </a:lnSpc>
              <a:buNone/>
            </a:pPr>
            <a:r>
              <a:rPr lang="en" sz="1700" dirty="0">
                <a:solidFill>
                  <a:srgbClr val="3A3630"/>
                </a:solidFill>
                <a:latin typeface="Source Sans Pro" pitchFamily="34" charset="0"/>
                <a:ea typeface="Source Sans Pro" pitchFamily="34" charset="-122"/>
                <a:cs typeface="Source Sans Pro" pitchFamily="34" charset="-120"/>
              </a:rPr>
              <a:t>This work package helps ensure that project outcomes help tailor vocational education and training to the needs of the labor market by developing a self-assessment tool that allows an organization to identify specific areas for developing its employees' knowledge and skills.</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53058" y="513040"/>
            <a:ext cx="13324284" cy="1097280"/>
          </a:xfrm>
          <a:prstGeom prst="rect">
            <a:avLst/>
          </a:prstGeom>
          <a:noFill/>
          <a:ln/>
        </p:spPr>
        <p:txBody>
          <a:bodyPr wrap="square" lIns="0" tIns="0" rIns="0" bIns="0" rtlCol="0" anchor="t"/>
          <a:lstStyle/>
          <a:p>
            <a:pPr marL="0" indent="0" algn="l">
              <a:lnSpc>
                <a:spcPts val="4300"/>
              </a:lnSpc>
              <a:buNone/>
            </a:pPr>
            <a:r>
              <a:rPr lang="en" sz="3450" dirty="0">
                <a:solidFill>
                  <a:srgbClr val="38512F"/>
                </a:solidFill>
                <a:latin typeface="Lora" pitchFamily="34" charset="0"/>
                <a:ea typeface="Lora" pitchFamily="34" charset="-122"/>
                <a:cs typeface="Lora" pitchFamily="34" charset="-120"/>
              </a:rPr>
              <a:t>Work Package 3: Training Modules and ExCurS Platform</a:t>
            </a:r>
            <a:endParaRPr lang="en-US" sz="3450" dirty="0"/>
          </a:p>
        </p:txBody>
      </p:sp>
      <p:sp>
        <p:nvSpPr>
          <p:cNvPr id="3" name="Text 1"/>
          <p:cNvSpPr/>
          <p:nvPr/>
        </p:nvSpPr>
        <p:spPr>
          <a:xfrm>
            <a:off x="2508528" y="2513052"/>
            <a:ext cx="2195155" cy="274439"/>
          </a:xfrm>
          <a:prstGeom prst="rect">
            <a:avLst/>
          </a:prstGeom>
          <a:noFill/>
          <a:ln/>
        </p:spPr>
        <p:txBody>
          <a:bodyPr wrap="none" lIns="0" tIns="0" rIns="0" bIns="0" rtlCol="0" anchor="t"/>
          <a:lstStyle/>
          <a:p>
            <a:pPr marL="0" indent="0" algn="r">
              <a:lnSpc>
                <a:spcPts val="2150"/>
              </a:lnSpc>
              <a:buNone/>
            </a:pPr>
            <a:r>
              <a:rPr lang="en" sz="1700" dirty="0">
                <a:solidFill>
                  <a:srgbClr val="3A3630"/>
                </a:solidFill>
                <a:latin typeface="Lora" pitchFamily="34" charset="0"/>
                <a:ea typeface="Lora" pitchFamily="34" charset="-122"/>
                <a:cs typeface="Lora" pitchFamily="34" charset="-120"/>
              </a:rPr>
              <a:t>Design</a:t>
            </a:r>
            <a:endParaRPr lang="en-US" sz="1700" dirty="0"/>
          </a:p>
        </p:txBody>
      </p:sp>
      <p:sp>
        <p:nvSpPr>
          <p:cNvPr id="4" name="Text 2"/>
          <p:cNvSpPr/>
          <p:nvPr/>
        </p:nvSpPr>
        <p:spPr>
          <a:xfrm>
            <a:off x="653058" y="2899410"/>
            <a:ext cx="4050625" cy="895469"/>
          </a:xfrm>
          <a:prstGeom prst="rect">
            <a:avLst/>
          </a:prstGeom>
          <a:noFill/>
          <a:ln/>
        </p:spPr>
        <p:txBody>
          <a:bodyPr wrap="square" lIns="0" tIns="0" rIns="0" bIns="0" rtlCol="0" anchor="t"/>
          <a:lstStyle/>
          <a:p>
            <a:pPr marL="0" indent="0" algn="r">
              <a:lnSpc>
                <a:spcPts val="2350"/>
              </a:lnSpc>
              <a:buNone/>
            </a:pPr>
            <a:r>
              <a:rPr lang="en" sz="1450" dirty="0">
                <a:solidFill>
                  <a:srgbClr val="3A3630"/>
                </a:solidFill>
                <a:latin typeface="Source Sans Pro" pitchFamily="34" charset="0"/>
                <a:ea typeface="Source Sans Pro" pitchFamily="34" charset="-122"/>
                <a:cs typeface="Source Sans Pro" pitchFamily="34" charset="-120"/>
              </a:rPr>
              <a:t>Developing a common approach to training courses, e-learning, and certification needs</a:t>
            </a:r>
            <a:endParaRPr lang="en-US" sz="1450" dirty="0"/>
          </a:p>
        </p:txBody>
      </p:sp>
      <p:pic>
        <p:nvPicPr>
          <p:cNvPr id="5" name="Image 0" descr="preencoded.png"/>
          <p:cNvPicPr>
            <a:picLocks noChangeAspect="1"/>
          </p:cNvPicPr>
          <p:nvPr/>
        </p:nvPicPr>
        <p:blipFill>
          <a:blip r:embed="rId3"/>
          <a:stretch>
            <a:fillRect/>
          </a:stretch>
        </p:blipFill>
        <p:spPr>
          <a:xfrm>
            <a:off x="4983480" y="1983462"/>
            <a:ext cx="4663440" cy="4663440"/>
          </a:xfrm>
          <a:prstGeom prst="rect">
            <a:avLst/>
          </a:prstGeom>
        </p:spPr>
      </p:pic>
      <p:pic>
        <p:nvPicPr>
          <p:cNvPr id="6" name="Image 1" descr="preencoded.png"/>
          <p:cNvPicPr>
            <a:picLocks noChangeAspect="1"/>
          </p:cNvPicPr>
          <p:nvPr/>
        </p:nvPicPr>
        <p:blipFill>
          <a:blip r:embed="rId4"/>
          <a:stretch>
            <a:fillRect/>
          </a:stretch>
        </p:blipFill>
        <p:spPr>
          <a:xfrm>
            <a:off x="6237030" y="2805291"/>
            <a:ext cx="279083" cy="348972"/>
          </a:xfrm>
          <a:prstGeom prst="rect">
            <a:avLst/>
          </a:prstGeom>
        </p:spPr>
      </p:pic>
      <p:sp>
        <p:nvSpPr>
          <p:cNvPr id="7" name="Text 3"/>
          <p:cNvSpPr/>
          <p:nvPr/>
        </p:nvSpPr>
        <p:spPr>
          <a:xfrm>
            <a:off x="9926717" y="2662238"/>
            <a:ext cx="2195155" cy="274439"/>
          </a:xfrm>
          <a:prstGeom prst="rect">
            <a:avLst/>
          </a:prstGeom>
          <a:noFill/>
          <a:ln/>
        </p:spPr>
        <p:txBody>
          <a:bodyPr wrap="none" lIns="0" tIns="0" rIns="0" bIns="0" rtlCol="0" anchor="t"/>
          <a:lstStyle/>
          <a:p>
            <a:pPr marL="0" indent="0" algn="l">
              <a:lnSpc>
                <a:spcPts val="2150"/>
              </a:lnSpc>
              <a:buNone/>
            </a:pPr>
            <a:r>
              <a:rPr lang="en" sz="1700" dirty="0">
                <a:solidFill>
                  <a:srgbClr val="3A3630"/>
                </a:solidFill>
                <a:latin typeface="Lora" pitchFamily="34" charset="0"/>
                <a:ea typeface="Lora" pitchFamily="34" charset="-122"/>
                <a:cs typeface="Lora" pitchFamily="34" charset="-120"/>
              </a:rPr>
              <a:t>Adaptation</a:t>
            </a:r>
            <a:endParaRPr lang="en-US" sz="1700" dirty="0"/>
          </a:p>
        </p:txBody>
      </p:sp>
      <p:sp>
        <p:nvSpPr>
          <p:cNvPr id="8" name="Text 4"/>
          <p:cNvSpPr/>
          <p:nvPr/>
        </p:nvSpPr>
        <p:spPr>
          <a:xfrm>
            <a:off x="9926717" y="3048595"/>
            <a:ext cx="4050625" cy="596979"/>
          </a:xfrm>
          <a:prstGeom prst="rect">
            <a:avLst/>
          </a:prstGeom>
          <a:noFill/>
          <a:ln/>
        </p:spPr>
        <p:txBody>
          <a:bodyPr wrap="square" lIns="0" tIns="0" rIns="0" bIns="0" rtlCol="0" anchor="t"/>
          <a:lstStyle/>
          <a:p>
            <a:pPr marL="0" indent="0" algn="l">
              <a:lnSpc>
                <a:spcPts val="2350"/>
              </a:lnSpc>
              <a:buNone/>
            </a:pPr>
            <a:r>
              <a:rPr lang="en" sz="1450" dirty="0">
                <a:solidFill>
                  <a:srgbClr val="3A3630"/>
                </a:solidFill>
                <a:latin typeface="Source Sans Pro" pitchFamily="34" charset="0"/>
                <a:ea typeface="Source Sans Pro" pitchFamily="34" charset="-122"/>
                <a:cs typeface="Source Sans Pro" pitchFamily="34" charset="-120"/>
              </a:rPr>
              <a:t>Transfer of selected and new materials to the common format</a:t>
            </a:r>
            <a:endParaRPr lang="en-US" sz="1450" dirty="0"/>
          </a:p>
        </p:txBody>
      </p:sp>
      <p:pic>
        <p:nvPicPr>
          <p:cNvPr id="9" name="Image 2" descr="preencoded.png"/>
          <p:cNvPicPr>
            <a:picLocks noChangeAspect="1"/>
          </p:cNvPicPr>
          <p:nvPr/>
        </p:nvPicPr>
        <p:blipFill>
          <a:blip r:embed="rId5"/>
          <a:stretch>
            <a:fillRect/>
          </a:stretch>
        </p:blipFill>
        <p:spPr>
          <a:xfrm>
            <a:off x="4983480" y="1983462"/>
            <a:ext cx="4663440" cy="4663440"/>
          </a:xfrm>
          <a:prstGeom prst="rect">
            <a:avLst/>
          </a:prstGeom>
        </p:spPr>
      </p:pic>
      <p:pic>
        <p:nvPicPr>
          <p:cNvPr id="10" name="Image 3" descr="preencoded.png"/>
          <p:cNvPicPr>
            <a:picLocks noChangeAspect="1"/>
          </p:cNvPicPr>
          <p:nvPr/>
        </p:nvPicPr>
        <p:blipFill>
          <a:blip r:embed="rId6"/>
          <a:stretch>
            <a:fillRect/>
          </a:stretch>
        </p:blipFill>
        <p:spPr>
          <a:xfrm>
            <a:off x="8510885" y="3202126"/>
            <a:ext cx="279083" cy="348972"/>
          </a:xfrm>
          <a:prstGeom prst="rect">
            <a:avLst/>
          </a:prstGeom>
        </p:spPr>
      </p:pic>
      <p:sp>
        <p:nvSpPr>
          <p:cNvPr id="11" name="Text 5"/>
          <p:cNvSpPr/>
          <p:nvPr/>
        </p:nvSpPr>
        <p:spPr>
          <a:xfrm>
            <a:off x="9926717" y="5133856"/>
            <a:ext cx="2195155" cy="274439"/>
          </a:xfrm>
          <a:prstGeom prst="rect">
            <a:avLst/>
          </a:prstGeom>
          <a:noFill/>
          <a:ln/>
        </p:spPr>
        <p:txBody>
          <a:bodyPr wrap="none" lIns="0" tIns="0" rIns="0" bIns="0" rtlCol="0" anchor="t"/>
          <a:lstStyle/>
          <a:p>
            <a:pPr marL="0" indent="0" algn="l">
              <a:lnSpc>
                <a:spcPts val="2150"/>
              </a:lnSpc>
              <a:buNone/>
            </a:pPr>
            <a:r>
              <a:rPr lang="en" sz="1700" dirty="0">
                <a:solidFill>
                  <a:srgbClr val="3A3630"/>
                </a:solidFill>
                <a:latin typeface="Lora" pitchFamily="34" charset="0"/>
                <a:ea typeface="Lora" pitchFamily="34" charset="-122"/>
                <a:cs typeface="Lora" pitchFamily="34" charset="-120"/>
              </a:rPr>
              <a:t>Location</a:t>
            </a:r>
            <a:endParaRPr lang="en-US" sz="1700" dirty="0"/>
          </a:p>
        </p:txBody>
      </p:sp>
      <p:sp>
        <p:nvSpPr>
          <p:cNvPr id="12" name="Text 6"/>
          <p:cNvSpPr/>
          <p:nvPr/>
        </p:nvSpPr>
        <p:spPr>
          <a:xfrm>
            <a:off x="9926717" y="5520214"/>
            <a:ext cx="4050625" cy="596979"/>
          </a:xfrm>
          <a:prstGeom prst="rect">
            <a:avLst/>
          </a:prstGeom>
          <a:noFill/>
          <a:ln/>
        </p:spPr>
        <p:txBody>
          <a:bodyPr wrap="square" lIns="0" tIns="0" rIns="0" bIns="0" rtlCol="0" anchor="t"/>
          <a:lstStyle/>
          <a:p>
            <a:pPr marL="0" indent="0" algn="l">
              <a:lnSpc>
                <a:spcPts val="2350"/>
              </a:lnSpc>
              <a:buNone/>
            </a:pPr>
            <a:r>
              <a:rPr lang="en" sz="1450" dirty="0">
                <a:solidFill>
                  <a:srgbClr val="3A3630"/>
                </a:solidFill>
                <a:latin typeface="Source Sans Pro" pitchFamily="34" charset="0"/>
                <a:ea typeface="Source Sans Pro" pitchFamily="34" charset="-122"/>
                <a:cs typeface="Source Sans Pro" pitchFamily="34" charset="-120"/>
              </a:rPr>
              <a:t>Adaptation of modules to regional partner requirements</a:t>
            </a:r>
            <a:endParaRPr lang="en-US" sz="1450" dirty="0"/>
          </a:p>
        </p:txBody>
      </p:sp>
      <p:pic>
        <p:nvPicPr>
          <p:cNvPr id="13" name="Image 4" descr="preencoded.png"/>
          <p:cNvPicPr>
            <a:picLocks noChangeAspect="1"/>
          </p:cNvPicPr>
          <p:nvPr/>
        </p:nvPicPr>
        <p:blipFill>
          <a:blip r:embed="rId7"/>
          <a:stretch>
            <a:fillRect/>
          </a:stretch>
        </p:blipFill>
        <p:spPr>
          <a:xfrm>
            <a:off x="4983480" y="1983462"/>
            <a:ext cx="4663440" cy="4663440"/>
          </a:xfrm>
          <a:prstGeom prst="rect">
            <a:avLst/>
          </a:prstGeom>
        </p:spPr>
      </p:pic>
      <p:pic>
        <p:nvPicPr>
          <p:cNvPr id="14" name="Image 5" descr="preencoded.png"/>
          <p:cNvPicPr>
            <a:picLocks noChangeAspect="1"/>
          </p:cNvPicPr>
          <p:nvPr/>
        </p:nvPicPr>
        <p:blipFill>
          <a:blip r:embed="rId8"/>
          <a:stretch>
            <a:fillRect/>
          </a:stretch>
        </p:blipFill>
        <p:spPr>
          <a:xfrm>
            <a:off x="8114050" y="5475982"/>
            <a:ext cx="279083" cy="348972"/>
          </a:xfrm>
          <a:prstGeom prst="rect">
            <a:avLst/>
          </a:prstGeom>
        </p:spPr>
      </p:pic>
      <p:sp>
        <p:nvSpPr>
          <p:cNvPr id="15" name="Text 7"/>
          <p:cNvSpPr/>
          <p:nvPr/>
        </p:nvSpPr>
        <p:spPr>
          <a:xfrm>
            <a:off x="2508528" y="5133856"/>
            <a:ext cx="2195155" cy="274439"/>
          </a:xfrm>
          <a:prstGeom prst="rect">
            <a:avLst/>
          </a:prstGeom>
          <a:noFill/>
          <a:ln/>
        </p:spPr>
        <p:txBody>
          <a:bodyPr wrap="none" lIns="0" tIns="0" rIns="0" bIns="0" rtlCol="0" anchor="t"/>
          <a:lstStyle/>
          <a:p>
            <a:pPr marL="0" indent="0" algn="r">
              <a:lnSpc>
                <a:spcPts val="2150"/>
              </a:lnSpc>
              <a:buNone/>
            </a:pPr>
            <a:r>
              <a:rPr lang="en" sz="1700" dirty="0">
                <a:solidFill>
                  <a:srgbClr val="3A3630"/>
                </a:solidFill>
                <a:latin typeface="Lora" pitchFamily="34" charset="0"/>
                <a:ea typeface="Lora" pitchFamily="34" charset="-122"/>
                <a:cs typeface="Lora" pitchFamily="34" charset="-120"/>
              </a:rPr>
              <a:t>Implementation</a:t>
            </a:r>
            <a:endParaRPr lang="en-US" sz="1700" dirty="0"/>
          </a:p>
        </p:txBody>
      </p:sp>
      <p:sp>
        <p:nvSpPr>
          <p:cNvPr id="16" name="Text 8"/>
          <p:cNvSpPr/>
          <p:nvPr/>
        </p:nvSpPr>
        <p:spPr>
          <a:xfrm>
            <a:off x="653058" y="5520214"/>
            <a:ext cx="4050625" cy="596979"/>
          </a:xfrm>
          <a:prstGeom prst="rect">
            <a:avLst/>
          </a:prstGeom>
          <a:noFill/>
          <a:ln/>
        </p:spPr>
        <p:txBody>
          <a:bodyPr wrap="square" lIns="0" tIns="0" rIns="0" bIns="0" rtlCol="0" anchor="t"/>
          <a:lstStyle/>
          <a:p>
            <a:pPr marL="0" indent="0" algn="r">
              <a:lnSpc>
                <a:spcPts val="2350"/>
              </a:lnSpc>
              <a:buNone/>
            </a:pPr>
            <a:r>
              <a:rPr lang="en" sz="1450" dirty="0">
                <a:solidFill>
                  <a:srgbClr val="3A3630"/>
                </a:solidFill>
                <a:latin typeface="Source Sans Pro" pitchFamily="34" charset="0"/>
                <a:ea typeface="Source Sans Pro" pitchFamily="34" charset="-122"/>
                <a:cs typeface="Source Sans Pro" pitchFamily="34" charset="-120"/>
              </a:rPr>
              <a:t>Selection and adaptation of e-learning platforms for the training offer</a:t>
            </a:r>
            <a:endParaRPr lang="en-US" sz="1450" dirty="0"/>
          </a:p>
        </p:txBody>
      </p:sp>
      <p:pic>
        <p:nvPicPr>
          <p:cNvPr id="17" name="Image 6" descr="preencoded.png"/>
          <p:cNvPicPr>
            <a:picLocks noChangeAspect="1"/>
          </p:cNvPicPr>
          <p:nvPr/>
        </p:nvPicPr>
        <p:blipFill>
          <a:blip r:embed="rId9"/>
          <a:stretch>
            <a:fillRect/>
          </a:stretch>
        </p:blipFill>
        <p:spPr>
          <a:xfrm>
            <a:off x="4983480" y="1983462"/>
            <a:ext cx="4663440" cy="4663440"/>
          </a:xfrm>
          <a:prstGeom prst="rect">
            <a:avLst/>
          </a:prstGeom>
        </p:spPr>
      </p:pic>
      <p:pic>
        <p:nvPicPr>
          <p:cNvPr id="18" name="Image 7" descr="preencoded.png"/>
          <p:cNvPicPr>
            <a:picLocks noChangeAspect="1"/>
          </p:cNvPicPr>
          <p:nvPr/>
        </p:nvPicPr>
        <p:blipFill>
          <a:blip r:embed="rId10"/>
          <a:stretch>
            <a:fillRect/>
          </a:stretch>
        </p:blipFill>
        <p:spPr>
          <a:xfrm>
            <a:off x="5840194" y="5079147"/>
            <a:ext cx="279083" cy="348972"/>
          </a:xfrm>
          <a:prstGeom prst="rect">
            <a:avLst/>
          </a:prstGeom>
        </p:spPr>
      </p:pic>
      <p:sp>
        <p:nvSpPr>
          <p:cNvPr id="19" name="Text 9"/>
          <p:cNvSpPr/>
          <p:nvPr/>
        </p:nvSpPr>
        <p:spPr>
          <a:xfrm>
            <a:off x="653058" y="6856809"/>
            <a:ext cx="13324284" cy="596979"/>
          </a:xfrm>
          <a:prstGeom prst="rect">
            <a:avLst/>
          </a:prstGeom>
          <a:noFill/>
          <a:ln/>
        </p:spPr>
        <p:txBody>
          <a:bodyPr wrap="square" lIns="0" tIns="0" rIns="0" bIns="0" rtlCol="0" anchor="t"/>
          <a:lstStyle/>
          <a:p>
            <a:pPr marL="0" indent="0" algn="l">
              <a:lnSpc>
                <a:spcPts val="2350"/>
              </a:lnSpc>
              <a:buNone/>
            </a:pPr>
            <a:r>
              <a:rPr lang="en" sz="1450" dirty="0">
                <a:solidFill>
                  <a:srgbClr val="3A3630"/>
                </a:solidFill>
                <a:latin typeface="Source Sans Pro" pitchFamily="34" charset="0"/>
                <a:ea typeface="Source Sans Pro" pitchFamily="34" charset="-122"/>
                <a:cs typeface="Source Sans Pro" pitchFamily="34" charset="-120"/>
              </a:rPr>
              <a:t>The objective of this work package is to define the specific training environment and program that ExCurS will offer, deliver individual modules to populate the platform, adapt existing training courses to the new format, or develop new modules to address identified gaps.</a:t>
            </a:r>
            <a:endParaRPr lang="en-US" sz="1450" dirty="0"/>
          </a:p>
        </p:txBody>
      </p:sp>
      <p:sp>
        <p:nvSpPr>
          <p:cNvPr id="20" name="Text 10"/>
          <p:cNvSpPr/>
          <p:nvPr/>
        </p:nvSpPr>
        <p:spPr>
          <a:xfrm>
            <a:off x="653058" y="7663696"/>
            <a:ext cx="13324284" cy="596979"/>
          </a:xfrm>
          <a:prstGeom prst="rect">
            <a:avLst/>
          </a:prstGeom>
          <a:noFill/>
          <a:ln/>
        </p:spPr>
        <p:txBody>
          <a:bodyPr wrap="square" lIns="0" tIns="0" rIns="0" bIns="0" rtlCol="0" anchor="t"/>
          <a:lstStyle/>
          <a:p>
            <a:pPr marL="0" indent="0" algn="l">
              <a:lnSpc>
                <a:spcPts val="2350"/>
              </a:lnSpc>
              <a:buNone/>
            </a:pPr>
            <a:r>
              <a:rPr lang="en" sz="1450" dirty="0">
                <a:solidFill>
                  <a:srgbClr val="3A3630"/>
                </a:solidFill>
                <a:latin typeface="Source Sans Pro" pitchFamily="34" charset="0"/>
                <a:ea typeface="Source Sans Pro" pitchFamily="34" charset="-122"/>
                <a:cs typeface="Source Sans Pro" pitchFamily="34" charset="-120"/>
              </a:rPr>
              <a:t>All partners participated in the development of this work package, with GAIA as the leader, ensuring the execution of all tasks in cooperation with the other partners.</a:t>
            </a:r>
            <a:endParaRPr lang="en-US" sz="14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16650" y="641628"/>
            <a:ext cx="12997101" cy="1372314"/>
          </a:xfrm>
          <a:prstGeom prst="rect">
            <a:avLst/>
          </a:prstGeom>
          <a:noFill/>
          <a:ln/>
        </p:spPr>
        <p:txBody>
          <a:bodyPr wrap="square" lIns="0" tIns="0" rIns="0" bIns="0" rtlCol="0" anchor="t"/>
          <a:lstStyle/>
          <a:p>
            <a:pPr marL="0" indent="0" algn="l">
              <a:lnSpc>
                <a:spcPts val="5400"/>
              </a:lnSpc>
              <a:buNone/>
            </a:pPr>
            <a:r>
              <a:rPr lang="en" sz="4300" dirty="0">
                <a:solidFill>
                  <a:srgbClr val="38512F"/>
                </a:solidFill>
                <a:latin typeface="Lora" pitchFamily="34" charset="0"/>
                <a:ea typeface="Lora" pitchFamily="34" charset="-122"/>
                <a:cs typeface="Lora" pitchFamily="34" charset="-120"/>
              </a:rPr>
              <a:t>Work Package 4: Integrated and Validated ExCurS Solution</a:t>
            </a:r>
            <a:endParaRPr lang="en-US" sz="4300" dirty="0"/>
          </a:p>
        </p:txBody>
      </p:sp>
      <p:sp>
        <p:nvSpPr>
          <p:cNvPr id="3" name="Text 1"/>
          <p:cNvSpPr/>
          <p:nvPr/>
        </p:nvSpPr>
        <p:spPr>
          <a:xfrm>
            <a:off x="816650" y="2597110"/>
            <a:ext cx="3081457" cy="343138"/>
          </a:xfrm>
          <a:prstGeom prst="rect">
            <a:avLst/>
          </a:prstGeom>
          <a:noFill/>
          <a:ln/>
        </p:spPr>
        <p:txBody>
          <a:bodyPr wrap="none" lIns="0" tIns="0" rIns="0" bIns="0" rtlCol="0" anchor="t"/>
          <a:lstStyle/>
          <a:p>
            <a:pPr marL="0" indent="0" algn="l">
              <a:lnSpc>
                <a:spcPts val="2700"/>
              </a:lnSpc>
              <a:buNone/>
            </a:pPr>
            <a:r>
              <a:rPr lang="en" sz="2150" dirty="0">
                <a:solidFill>
                  <a:srgbClr val="38512F"/>
                </a:solidFill>
                <a:latin typeface="Lora" pitchFamily="34" charset="0"/>
                <a:ea typeface="Lora" pitchFamily="34" charset="-122"/>
                <a:cs typeface="Lora" pitchFamily="34" charset="-120"/>
              </a:rPr>
              <a:t>Validation with Experts</a:t>
            </a:r>
            <a:endParaRPr lang="en-US" sz="2150" dirty="0"/>
          </a:p>
        </p:txBody>
      </p:sp>
      <p:sp>
        <p:nvSpPr>
          <p:cNvPr id="4" name="Text 2"/>
          <p:cNvSpPr/>
          <p:nvPr/>
        </p:nvSpPr>
        <p:spPr>
          <a:xfrm>
            <a:off x="816650" y="3173492"/>
            <a:ext cx="3952399" cy="1493520"/>
          </a:xfrm>
          <a:prstGeom prst="rect">
            <a:avLst/>
          </a:prstGeom>
          <a:noFill/>
          <a:ln/>
        </p:spPr>
        <p:txBody>
          <a:bodyPr wrap="square" lIns="0" tIns="0" rIns="0" bIns="0" rtlCol="0" anchor="t"/>
          <a:lstStyle/>
          <a:p>
            <a:pPr marL="0" indent="0" algn="just">
              <a:lnSpc>
                <a:spcPts val="2900"/>
              </a:lnSpc>
              <a:buNone/>
            </a:pPr>
            <a:r>
              <a:rPr lang="en" sz="1800" dirty="0">
                <a:solidFill>
                  <a:srgbClr val="3A3630"/>
                </a:solidFill>
                <a:latin typeface="Source Sans Pro" pitchFamily="34" charset="0"/>
                <a:ea typeface="Source Sans Pro" pitchFamily="34" charset="-122"/>
                <a:cs typeface="Source Sans Pro" pitchFamily="34" charset="-120"/>
              </a:rPr>
              <a:t>Interaction with the Advisory Board to validate results and gather expert feedback to ensure the quality of the solution.</a:t>
            </a:r>
            <a:endParaRPr lang="en-US" sz="1800" dirty="0"/>
          </a:p>
        </p:txBody>
      </p:sp>
      <p:sp>
        <p:nvSpPr>
          <p:cNvPr id="5" name="Text 3"/>
          <p:cNvSpPr/>
          <p:nvPr/>
        </p:nvSpPr>
        <p:spPr>
          <a:xfrm>
            <a:off x="816650" y="4876919"/>
            <a:ext cx="3952399" cy="1493520"/>
          </a:xfrm>
          <a:prstGeom prst="rect">
            <a:avLst/>
          </a:prstGeom>
          <a:noFill/>
          <a:ln/>
        </p:spPr>
        <p:txBody>
          <a:bodyPr wrap="square" lIns="0" tIns="0" rIns="0" bIns="0" rtlCol="0" anchor="t"/>
          <a:lstStyle/>
          <a:p>
            <a:pPr marL="0" indent="0" algn="just">
              <a:lnSpc>
                <a:spcPts val="2900"/>
              </a:lnSpc>
              <a:buNone/>
            </a:pPr>
            <a:r>
              <a:rPr lang="en" sz="1800" dirty="0">
                <a:solidFill>
                  <a:srgbClr val="3A3630"/>
                </a:solidFill>
                <a:latin typeface="Source Sans Pro" pitchFamily="34" charset="0"/>
                <a:ea typeface="Source Sans Pro" pitchFamily="34" charset="-122"/>
                <a:cs typeface="Source Sans Pro" pitchFamily="34" charset="-120"/>
              </a:rPr>
              <a:t>Experts will provide guidance on the relevance of the content and the usability of the developed tools.</a:t>
            </a:r>
            <a:endParaRPr lang="en-US" sz="1800" dirty="0"/>
          </a:p>
        </p:txBody>
      </p:sp>
      <p:sp>
        <p:nvSpPr>
          <p:cNvPr id="6" name="Text 4"/>
          <p:cNvSpPr/>
          <p:nvPr/>
        </p:nvSpPr>
        <p:spPr>
          <a:xfrm>
            <a:off x="5345787" y="2597110"/>
            <a:ext cx="2744986" cy="343138"/>
          </a:xfrm>
          <a:prstGeom prst="rect">
            <a:avLst/>
          </a:prstGeom>
          <a:noFill/>
          <a:ln/>
        </p:spPr>
        <p:txBody>
          <a:bodyPr wrap="none" lIns="0" tIns="0" rIns="0" bIns="0" rtlCol="0" anchor="t"/>
          <a:lstStyle/>
          <a:p>
            <a:pPr marL="0" indent="0" algn="l">
              <a:lnSpc>
                <a:spcPts val="2700"/>
              </a:lnSpc>
              <a:buNone/>
            </a:pPr>
            <a:r>
              <a:rPr lang="en" sz="2150" dirty="0">
                <a:solidFill>
                  <a:srgbClr val="38512F"/>
                </a:solidFill>
                <a:latin typeface="Lora" pitchFamily="34" charset="0"/>
                <a:ea typeface="Lora" pitchFamily="34" charset="-122"/>
                <a:cs typeface="Lora" pitchFamily="34" charset="-120"/>
              </a:rPr>
              <a:t>Curriculum Development</a:t>
            </a:r>
            <a:endParaRPr lang="en-US" sz="2150" dirty="0"/>
          </a:p>
        </p:txBody>
      </p:sp>
      <p:sp>
        <p:nvSpPr>
          <p:cNvPr id="7" name="Text 5"/>
          <p:cNvSpPr/>
          <p:nvPr/>
        </p:nvSpPr>
        <p:spPr>
          <a:xfrm>
            <a:off x="5345787" y="3173492"/>
            <a:ext cx="3952399" cy="1493520"/>
          </a:xfrm>
          <a:prstGeom prst="rect">
            <a:avLst/>
          </a:prstGeom>
          <a:noFill/>
          <a:ln/>
        </p:spPr>
        <p:txBody>
          <a:bodyPr wrap="square" lIns="0" tIns="0" rIns="0" bIns="0" rtlCol="0" anchor="t"/>
          <a:lstStyle/>
          <a:p>
            <a:pPr marL="0" indent="0" algn="just">
              <a:lnSpc>
                <a:spcPts val="2900"/>
              </a:lnSpc>
              <a:buNone/>
            </a:pPr>
            <a:r>
              <a:rPr lang="en" sz="1800" dirty="0">
                <a:solidFill>
                  <a:srgbClr val="3A3630"/>
                </a:solidFill>
                <a:latin typeface="Source Sans Pro" pitchFamily="34" charset="0"/>
                <a:ea typeface="Source Sans Pro" pitchFamily="34" charset="-122"/>
                <a:cs typeface="Source Sans Pro" pitchFamily="34" charset="-120"/>
              </a:rPr>
              <a:t>Creating curricula for continuing vocational training (CVET) offerings and using them in higher education based on individual modules.</a:t>
            </a:r>
            <a:endParaRPr lang="en-US" sz="1800" dirty="0"/>
          </a:p>
        </p:txBody>
      </p:sp>
      <p:sp>
        <p:nvSpPr>
          <p:cNvPr id="8" name="Text 6"/>
          <p:cNvSpPr/>
          <p:nvPr/>
        </p:nvSpPr>
        <p:spPr>
          <a:xfrm>
            <a:off x="5345787" y="4876919"/>
            <a:ext cx="3952399" cy="1493520"/>
          </a:xfrm>
          <a:prstGeom prst="rect">
            <a:avLst/>
          </a:prstGeom>
          <a:noFill/>
          <a:ln/>
        </p:spPr>
        <p:txBody>
          <a:bodyPr wrap="square" lIns="0" tIns="0" rIns="0" bIns="0" rtlCol="0" anchor="t"/>
          <a:lstStyle/>
          <a:p>
            <a:pPr marL="0" indent="0" algn="just">
              <a:lnSpc>
                <a:spcPts val="2900"/>
              </a:lnSpc>
              <a:buNone/>
            </a:pPr>
            <a:r>
              <a:rPr lang="en" sz="1800" dirty="0">
                <a:solidFill>
                  <a:srgbClr val="3A3630"/>
                </a:solidFill>
                <a:latin typeface="Source Sans Pro" pitchFamily="34" charset="0"/>
                <a:ea typeface="Source Sans Pro" pitchFamily="34" charset="-122"/>
                <a:cs typeface="Source Sans Pro" pitchFamily="34" charset="-120"/>
              </a:rPr>
              <a:t>It includes the development of an ExCurS glossary, resource library, and guidelines for trainers on how to present training.</a:t>
            </a:r>
            <a:endParaRPr lang="en-US" sz="1800" dirty="0"/>
          </a:p>
        </p:txBody>
      </p:sp>
      <p:sp>
        <p:nvSpPr>
          <p:cNvPr id="9" name="Text 7"/>
          <p:cNvSpPr/>
          <p:nvPr/>
        </p:nvSpPr>
        <p:spPr>
          <a:xfrm>
            <a:off x="9874925" y="2597110"/>
            <a:ext cx="2744986" cy="343138"/>
          </a:xfrm>
          <a:prstGeom prst="rect">
            <a:avLst/>
          </a:prstGeom>
          <a:noFill/>
          <a:ln/>
        </p:spPr>
        <p:txBody>
          <a:bodyPr wrap="none" lIns="0" tIns="0" rIns="0" bIns="0" rtlCol="0" anchor="t"/>
          <a:lstStyle/>
          <a:p>
            <a:pPr marL="0" indent="0" algn="l">
              <a:lnSpc>
                <a:spcPts val="2700"/>
              </a:lnSpc>
              <a:buNone/>
            </a:pPr>
            <a:r>
              <a:rPr lang="en" sz="2150" dirty="0">
                <a:solidFill>
                  <a:srgbClr val="38512F"/>
                </a:solidFill>
                <a:latin typeface="Lora" pitchFamily="34" charset="0"/>
                <a:ea typeface="Lora" pitchFamily="34" charset="-122"/>
                <a:cs typeface="Lora" pitchFamily="34" charset="-120"/>
              </a:rPr>
              <a:t>Piloting and Improvement</a:t>
            </a:r>
            <a:endParaRPr lang="en-US" sz="2150" dirty="0"/>
          </a:p>
        </p:txBody>
      </p:sp>
      <p:sp>
        <p:nvSpPr>
          <p:cNvPr id="10" name="Text 8"/>
          <p:cNvSpPr/>
          <p:nvPr/>
        </p:nvSpPr>
        <p:spPr>
          <a:xfrm>
            <a:off x="9874925" y="3173492"/>
            <a:ext cx="3952399" cy="1493520"/>
          </a:xfrm>
          <a:prstGeom prst="rect">
            <a:avLst/>
          </a:prstGeom>
          <a:noFill/>
          <a:ln/>
        </p:spPr>
        <p:txBody>
          <a:bodyPr wrap="square" lIns="0" tIns="0" rIns="0" bIns="0" rtlCol="0" anchor="t"/>
          <a:lstStyle/>
          <a:p>
            <a:pPr marL="0" indent="0" algn="just">
              <a:lnSpc>
                <a:spcPts val="2900"/>
              </a:lnSpc>
              <a:buNone/>
            </a:pPr>
            <a:r>
              <a:rPr lang="en" sz="1800" dirty="0">
                <a:solidFill>
                  <a:srgbClr val="3A3630"/>
                </a:solidFill>
                <a:latin typeface="Source Sans Pro" pitchFamily="34" charset="0"/>
                <a:ea typeface="Source Sans Pro" pitchFamily="34" charset="-122"/>
                <a:cs typeface="Source Sans Pro" pitchFamily="34" charset="-120"/>
              </a:rPr>
              <a:t>Acquisition of pilot user organizations, training of trainers, platform testing, collection and analysis of validation data.</a:t>
            </a:r>
            <a:endParaRPr lang="en-US" sz="1800" dirty="0"/>
          </a:p>
        </p:txBody>
      </p:sp>
      <p:sp>
        <p:nvSpPr>
          <p:cNvPr id="11" name="Text 9"/>
          <p:cNvSpPr/>
          <p:nvPr/>
        </p:nvSpPr>
        <p:spPr>
          <a:xfrm>
            <a:off x="9874925" y="4876919"/>
            <a:ext cx="3952399" cy="1493520"/>
          </a:xfrm>
          <a:prstGeom prst="rect">
            <a:avLst/>
          </a:prstGeom>
          <a:noFill/>
          <a:ln/>
        </p:spPr>
        <p:txBody>
          <a:bodyPr wrap="square" lIns="0" tIns="0" rIns="0" bIns="0" rtlCol="0" anchor="t"/>
          <a:lstStyle/>
          <a:p>
            <a:pPr marL="0" indent="0" algn="just">
              <a:lnSpc>
                <a:spcPts val="2900"/>
              </a:lnSpc>
              <a:buNone/>
            </a:pPr>
            <a:r>
              <a:rPr lang="en" sz="1800" dirty="0">
                <a:solidFill>
                  <a:srgbClr val="3A3630"/>
                </a:solidFill>
                <a:latin typeface="Source Sans Pro" pitchFamily="34" charset="0"/>
                <a:ea typeface="Source Sans Pro" pitchFamily="34" charset="-122"/>
                <a:cs typeface="Source Sans Pro" pitchFamily="34" charset="-120"/>
              </a:rPr>
              <a:t>The feedback obtained will allow for the final adjustment of tools, training solutions, and guidelines to optimize the user experience.</a:t>
            </a:r>
            <a:endParaRPr lang="en-US" sz="1800" dirty="0"/>
          </a:p>
        </p:txBody>
      </p:sp>
      <p:sp>
        <p:nvSpPr>
          <p:cNvPr id="12" name="Text 10"/>
          <p:cNvSpPr/>
          <p:nvPr/>
        </p:nvSpPr>
        <p:spPr>
          <a:xfrm>
            <a:off x="816650" y="6842760"/>
            <a:ext cx="12997101" cy="746760"/>
          </a:xfrm>
          <a:prstGeom prst="rect">
            <a:avLst/>
          </a:prstGeom>
          <a:noFill/>
          <a:ln/>
        </p:spPr>
        <p:txBody>
          <a:bodyPr wrap="square" lIns="0" tIns="0" rIns="0" bIns="0" rtlCol="0" anchor="t"/>
          <a:lstStyle/>
          <a:p>
            <a:pPr marL="0" indent="0" algn="l">
              <a:lnSpc>
                <a:spcPts val="2900"/>
              </a:lnSpc>
              <a:buNone/>
            </a:pPr>
            <a:r>
              <a:rPr lang="en" sz="1800" dirty="0">
                <a:solidFill>
                  <a:srgbClr val="3A3630"/>
                </a:solidFill>
                <a:latin typeface="Source Sans Pro" pitchFamily="34" charset="0"/>
                <a:ea typeface="Source Sans Pro" pitchFamily="34" charset="-122"/>
                <a:cs typeface="Source Sans Pro" pitchFamily="34" charset="-120"/>
              </a:rPr>
              <a:t>The main objective of this work package is to pilot and validate the solution prototype in order to generate a stable release candidate at the end of the project, ready for external users.</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35462" y="656392"/>
            <a:ext cx="12959477" cy="1404223"/>
          </a:xfrm>
          <a:prstGeom prst="rect">
            <a:avLst/>
          </a:prstGeom>
          <a:noFill/>
          <a:ln/>
        </p:spPr>
        <p:txBody>
          <a:bodyPr wrap="square" lIns="0" tIns="0" rIns="0" bIns="0" rtlCol="0" anchor="t"/>
          <a:lstStyle/>
          <a:p>
            <a:pPr marL="0" indent="0" algn="l">
              <a:lnSpc>
                <a:spcPts val="5500"/>
              </a:lnSpc>
              <a:buNone/>
            </a:pPr>
            <a:r>
              <a:rPr lang="en" sz="4400" dirty="0">
                <a:solidFill>
                  <a:srgbClr val="38512F"/>
                </a:solidFill>
                <a:latin typeface="Lora" pitchFamily="34" charset="0"/>
                <a:ea typeface="Lora" pitchFamily="34" charset="-122"/>
                <a:cs typeface="Lora" pitchFamily="34" charset="-120"/>
              </a:rPr>
              <a:t>Work Package 5: Dissemination, Exploitation and Impact of the Project</a:t>
            </a:r>
            <a:endParaRPr lang="en-US" sz="4400" dirty="0"/>
          </a:p>
        </p:txBody>
      </p:sp>
      <p:pic>
        <p:nvPicPr>
          <p:cNvPr id="3" name="Image 0" descr="preencoded.png"/>
          <p:cNvPicPr>
            <a:picLocks noChangeAspect="1"/>
          </p:cNvPicPr>
          <p:nvPr/>
        </p:nvPicPr>
        <p:blipFill>
          <a:blip r:embed="rId3"/>
          <a:stretch>
            <a:fillRect/>
          </a:stretch>
        </p:blipFill>
        <p:spPr>
          <a:xfrm>
            <a:off x="835462" y="2537936"/>
            <a:ext cx="596741" cy="596741"/>
          </a:xfrm>
          <a:prstGeom prst="rect">
            <a:avLst/>
          </a:prstGeom>
        </p:spPr>
      </p:pic>
      <p:sp>
        <p:nvSpPr>
          <p:cNvPr id="4" name="Text 1"/>
          <p:cNvSpPr/>
          <p:nvPr/>
        </p:nvSpPr>
        <p:spPr>
          <a:xfrm>
            <a:off x="835462" y="3373279"/>
            <a:ext cx="2865715" cy="350996"/>
          </a:xfrm>
          <a:prstGeom prst="rect">
            <a:avLst/>
          </a:prstGeom>
          <a:noFill/>
          <a:ln/>
        </p:spPr>
        <p:txBody>
          <a:bodyPr wrap="none" lIns="0" tIns="0" rIns="0" bIns="0" rtlCol="0" anchor="t"/>
          <a:lstStyle/>
          <a:p>
            <a:pPr marL="0" indent="0" algn="l">
              <a:lnSpc>
                <a:spcPts val="2750"/>
              </a:lnSpc>
              <a:buNone/>
            </a:pPr>
            <a:r>
              <a:rPr lang="en" sz="2200" dirty="0">
                <a:solidFill>
                  <a:srgbClr val="3A3630"/>
                </a:solidFill>
                <a:latin typeface="Lora" pitchFamily="34" charset="0"/>
                <a:ea typeface="Lora" pitchFamily="34" charset="-122"/>
                <a:cs typeface="Lora" pitchFamily="34" charset="-120"/>
              </a:rPr>
              <a:t>Corporate Identity</a:t>
            </a:r>
            <a:endParaRPr lang="en-US" sz="2200" dirty="0"/>
          </a:p>
        </p:txBody>
      </p:sp>
      <p:sp>
        <p:nvSpPr>
          <p:cNvPr id="5" name="Text 2"/>
          <p:cNvSpPr/>
          <p:nvPr/>
        </p:nvSpPr>
        <p:spPr>
          <a:xfrm>
            <a:off x="835462" y="3867388"/>
            <a:ext cx="3016091" cy="2291715"/>
          </a:xfrm>
          <a:prstGeom prst="rect">
            <a:avLst/>
          </a:prstGeom>
          <a:noFill/>
          <a:ln/>
        </p:spPr>
        <p:txBody>
          <a:bodyPr wrap="square" lIns="0" tIns="0" rIns="0" bIns="0" rtlCol="0" anchor="t"/>
          <a:lstStyle/>
          <a:p>
            <a:pPr marL="0" indent="0" algn="just">
              <a:lnSpc>
                <a:spcPts val="3000"/>
              </a:lnSpc>
              <a:buNone/>
            </a:pPr>
            <a:r>
              <a:rPr lang="en" sz="1850" dirty="0">
                <a:solidFill>
                  <a:srgbClr val="3A3630"/>
                </a:solidFill>
                <a:latin typeface="Source Sans Pro" pitchFamily="34" charset="0"/>
                <a:ea typeface="Source Sans Pro" pitchFamily="34" charset="-122"/>
                <a:cs typeface="Source Sans Pro" pitchFamily="34" charset="-120"/>
              </a:rPr>
              <a:t>Creation of the project identity, implementation and ongoing updating of the website </a:t>
            </a:r>
            <a:r>
              <a:rPr lang="es-ES" sz="1600" dirty="0">
                <a:solidFill>
                  <a:srgbClr val="3A3630"/>
                </a:solidFill>
                <a:latin typeface="Source Sans Pro" pitchFamily="34" charset="0"/>
                <a:ea typeface="Source Sans Pro" pitchFamily="34" charset="-122"/>
                <a:cs typeface="Source Sans Pro" pitchFamily="34" charset="-120"/>
                <a:hlinkClick r:id="rId4"/>
              </a:rPr>
              <a:t>https://www.excurs.eu/</a:t>
            </a:r>
            <a:r>
              <a:rPr lang="es-ES" sz="1600" dirty="0">
                <a:solidFill>
                  <a:srgbClr val="3A3630"/>
                </a:solidFill>
                <a:latin typeface="Source Sans Pro" pitchFamily="34" charset="0"/>
                <a:ea typeface="Source Sans Pro" pitchFamily="34" charset="-122"/>
                <a:cs typeface="Source Sans Pro" pitchFamily="34" charset="-120"/>
              </a:rPr>
              <a:t> </a:t>
            </a:r>
            <a:r>
              <a:rPr lang="en" sz="1850" dirty="0">
                <a:solidFill>
                  <a:srgbClr val="3A3630"/>
                </a:solidFill>
                <a:latin typeface="Source Sans Pro" pitchFamily="34" charset="0"/>
                <a:ea typeface="Source Sans Pro" pitchFamily="34" charset="-122"/>
                <a:cs typeface="Source Sans Pro" pitchFamily="34" charset="-120"/>
              </a:rPr>
              <a:t>, publication of quarterly newsletters and other outreach materials.</a:t>
            </a:r>
            <a:endParaRPr lang="en-US" sz="1850" dirty="0"/>
          </a:p>
        </p:txBody>
      </p:sp>
      <p:pic>
        <p:nvPicPr>
          <p:cNvPr id="6" name="Image 1" descr="preencoded.png"/>
          <p:cNvPicPr>
            <a:picLocks noChangeAspect="1"/>
          </p:cNvPicPr>
          <p:nvPr/>
        </p:nvPicPr>
        <p:blipFill>
          <a:blip r:embed="rId5"/>
          <a:stretch>
            <a:fillRect/>
          </a:stretch>
        </p:blipFill>
        <p:spPr>
          <a:xfrm>
            <a:off x="4149923" y="2537936"/>
            <a:ext cx="596741" cy="596741"/>
          </a:xfrm>
          <a:prstGeom prst="rect">
            <a:avLst/>
          </a:prstGeom>
        </p:spPr>
      </p:pic>
      <p:sp>
        <p:nvSpPr>
          <p:cNvPr id="7" name="Text 3"/>
          <p:cNvSpPr/>
          <p:nvPr/>
        </p:nvSpPr>
        <p:spPr>
          <a:xfrm>
            <a:off x="4149923" y="3373279"/>
            <a:ext cx="2808327" cy="350996"/>
          </a:xfrm>
          <a:prstGeom prst="rect">
            <a:avLst/>
          </a:prstGeom>
          <a:noFill/>
          <a:ln/>
        </p:spPr>
        <p:txBody>
          <a:bodyPr wrap="none" lIns="0" tIns="0" rIns="0" bIns="0" rtlCol="0" anchor="t"/>
          <a:lstStyle/>
          <a:p>
            <a:pPr marL="0" indent="0" algn="l">
              <a:lnSpc>
                <a:spcPts val="2750"/>
              </a:lnSpc>
              <a:buNone/>
            </a:pPr>
            <a:r>
              <a:rPr lang="en" sz="2200" dirty="0">
                <a:solidFill>
                  <a:srgbClr val="3A3630"/>
                </a:solidFill>
                <a:latin typeface="Lora" pitchFamily="34" charset="0"/>
                <a:ea typeface="Lora" pitchFamily="34" charset="-122"/>
                <a:cs typeface="Lora" pitchFamily="34" charset="-120"/>
              </a:rPr>
              <a:t>Business Plan</a:t>
            </a:r>
            <a:endParaRPr lang="en-US" sz="2200" dirty="0"/>
          </a:p>
        </p:txBody>
      </p:sp>
      <p:sp>
        <p:nvSpPr>
          <p:cNvPr id="8" name="Text 4"/>
          <p:cNvSpPr/>
          <p:nvPr/>
        </p:nvSpPr>
        <p:spPr>
          <a:xfrm>
            <a:off x="4149923" y="3867388"/>
            <a:ext cx="3016091" cy="2291715"/>
          </a:xfrm>
          <a:prstGeom prst="rect">
            <a:avLst/>
          </a:prstGeom>
          <a:noFill/>
          <a:ln/>
        </p:spPr>
        <p:txBody>
          <a:bodyPr wrap="square" lIns="0" tIns="0" rIns="0" bIns="0" rtlCol="0" anchor="t"/>
          <a:lstStyle/>
          <a:p>
            <a:pPr marL="0" indent="0" algn="just">
              <a:lnSpc>
                <a:spcPts val="3000"/>
              </a:lnSpc>
              <a:buNone/>
            </a:pPr>
            <a:r>
              <a:rPr lang="en" sz="1850" dirty="0">
                <a:solidFill>
                  <a:srgbClr val="3A3630"/>
                </a:solidFill>
                <a:latin typeface="Source Sans Pro" pitchFamily="34" charset="0"/>
                <a:ea typeface="Source Sans Pro" pitchFamily="34" charset="-122"/>
                <a:cs typeface="Source Sans Pro" pitchFamily="34" charset="-120"/>
              </a:rPr>
              <a:t>Development of a Business Model Canvas and Communication Plan for the sustainability, dissemination, and maintenance of project results.</a:t>
            </a:r>
            <a:endParaRPr lang="en-US" sz="1850" dirty="0"/>
          </a:p>
        </p:txBody>
      </p:sp>
      <p:pic>
        <p:nvPicPr>
          <p:cNvPr id="9" name="Image 2" descr="preencoded.png"/>
          <p:cNvPicPr>
            <a:picLocks noChangeAspect="1"/>
          </p:cNvPicPr>
          <p:nvPr/>
        </p:nvPicPr>
        <p:blipFill>
          <a:blip r:embed="rId6"/>
          <a:stretch>
            <a:fillRect/>
          </a:stretch>
        </p:blipFill>
        <p:spPr>
          <a:xfrm>
            <a:off x="7464385" y="2537936"/>
            <a:ext cx="596741" cy="596741"/>
          </a:xfrm>
          <a:prstGeom prst="rect">
            <a:avLst/>
          </a:prstGeom>
        </p:spPr>
      </p:pic>
      <p:sp>
        <p:nvSpPr>
          <p:cNvPr id="10" name="Text 5"/>
          <p:cNvSpPr/>
          <p:nvPr/>
        </p:nvSpPr>
        <p:spPr>
          <a:xfrm>
            <a:off x="7464385" y="3373279"/>
            <a:ext cx="2808327" cy="350996"/>
          </a:xfrm>
          <a:prstGeom prst="rect">
            <a:avLst/>
          </a:prstGeom>
          <a:noFill/>
          <a:ln/>
        </p:spPr>
        <p:txBody>
          <a:bodyPr wrap="none" lIns="0" tIns="0" rIns="0" bIns="0" rtlCol="0" anchor="t"/>
          <a:lstStyle/>
          <a:p>
            <a:pPr marL="0" indent="0" algn="l">
              <a:lnSpc>
                <a:spcPts val="2750"/>
              </a:lnSpc>
              <a:buNone/>
            </a:pPr>
            <a:r>
              <a:rPr lang="en" sz="2200" dirty="0">
                <a:solidFill>
                  <a:srgbClr val="3A3630"/>
                </a:solidFill>
                <a:latin typeface="Lora" pitchFamily="34" charset="0"/>
                <a:ea typeface="Lora" pitchFamily="34" charset="-122"/>
                <a:cs typeface="Lora" pitchFamily="34" charset="-120"/>
              </a:rPr>
              <a:t>Outreach Events</a:t>
            </a:r>
            <a:endParaRPr lang="en-US" sz="2200" dirty="0"/>
          </a:p>
        </p:txBody>
      </p:sp>
      <p:sp>
        <p:nvSpPr>
          <p:cNvPr id="11" name="Text 6"/>
          <p:cNvSpPr/>
          <p:nvPr/>
        </p:nvSpPr>
        <p:spPr>
          <a:xfrm>
            <a:off x="7464385" y="3867388"/>
            <a:ext cx="3016091" cy="2291715"/>
          </a:xfrm>
          <a:prstGeom prst="rect">
            <a:avLst/>
          </a:prstGeom>
          <a:noFill/>
          <a:ln/>
        </p:spPr>
        <p:txBody>
          <a:bodyPr wrap="square" lIns="0" tIns="0" rIns="0" bIns="0" rtlCol="0" anchor="t"/>
          <a:lstStyle/>
          <a:p>
            <a:pPr marL="0" indent="0" algn="just">
              <a:lnSpc>
                <a:spcPts val="3000"/>
              </a:lnSpc>
              <a:buNone/>
            </a:pPr>
            <a:r>
              <a:rPr lang="en" sz="1850" dirty="0">
                <a:solidFill>
                  <a:srgbClr val="3A3630"/>
                </a:solidFill>
                <a:latin typeface="Source Sans Pro" pitchFamily="34" charset="0"/>
                <a:ea typeface="Source Sans Pro" pitchFamily="34" charset="-122"/>
                <a:cs typeface="Source Sans Pro" pitchFamily="34" charset="-120"/>
              </a:rPr>
              <a:t>Regional workshops, seminars, international conferences, and exhibitions to showcase the project's results.</a:t>
            </a:r>
            <a:endParaRPr lang="en-US" sz="1850" dirty="0"/>
          </a:p>
        </p:txBody>
      </p:sp>
      <p:pic>
        <p:nvPicPr>
          <p:cNvPr id="12" name="Image 3" descr="preencoded.png"/>
          <p:cNvPicPr>
            <a:picLocks noChangeAspect="1"/>
          </p:cNvPicPr>
          <p:nvPr/>
        </p:nvPicPr>
        <p:blipFill>
          <a:blip r:embed="rId7"/>
          <a:stretch>
            <a:fillRect/>
          </a:stretch>
        </p:blipFill>
        <p:spPr>
          <a:xfrm>
            <a:off x="10778847" y="2537936"/>
            <a:ext cx="596741" cy="596741"/>
          </a:xfrm>
          <a:prstGeom prst="rect">
            <a:avLst/>
          </a:prstGeom>
        </p:spPr>
      </p:pic>
      <p:sp>
        <p:nvSpPr>
          <p:cNvPr id="13" name="Text 7"/>
          <p:cNvSpPr/>
          <p:nvPr/>
        </p:nvSpPr>
        <p:spPr>
          <a:xfrm>
            <a:off x="10778847" y="3373279"/>
            <a:ext cx="2808327" cy="350996"/>
          </a:xfrm>
          <a:prstGeom prst="rect">
            <a:avLst/>
          </a:prstGeom>
          <a:noFill/>
          <a:ln/>
        </p:spPr>
        <p:txBody>
          <a:bodyPr wrap="none" lIns="0" tIns="0" rIns="0" bIns="0" rtlCol="0" anchor="t"/>
          <a:lstStyle/>
          <a:p>
            <a:pPr marL="0" indent="0" algn="l">
              <a:lnSpc>
                <a:spcPts val="2750"/>
              </a:lnSpc>
              <a:buNone/>
            </a:pPr>
            <a:r>
              <a:rPr lang="en" sz="2200" dirty="0">
                <a:solidFill>
                  <a:srgbClr val="3A3630"/>
                </a:solidFill>
                <a:latin typeface="Lora" pitchFamily="34" charset="0"/>
                <a:ea typeface="Lora" pitchFamily="34" charset="-122"/>
                <a:cs typeface="Lora" pitchFamily="34" charset="-120"/>
              </a:rPr>
              <a:t>Publications</a:t>
            </a:r>
            <a:endParaRPr lang="en-US" sz="2200" dirty="0"/>
          </a:p>
        </p:txBody>
      </p:sp>
      <p:sp>
        <p:nvSpPr>
          <p:cNvPr id="14" name="Text 8"/>
          <p:cNvSpPr/>
          <p:nvPr/>
        </p:nvSpPr>
        <p:spPr>
          <a:xfrm>
            <a:off x="10778847" y="3867388"/>
            <a:ext cx="3016091" cy="1909763"/>
          </a:xfrm>
          <a:prstGeom prst="rect">
            <a:avLst/>
          </a:prstGeom>
          <a:noFill/>
          <a:ln/>
        </p:spPr>
        <p:txBody>
          <a:bodyPr wrap="square" lIns="0" tIns="0" rIns="0" bIns="0" rtlCol="0" anchor="t"/>
          <a:lstStyle/>
          <a:p>
            <a:pPr marL="0" indent="0" algn="just">
              <a:lnSpc>
                <a:spcPts val="3000"/>
              </a:lnSpc>
              <a:buNone/>
            </a:pPr>
            <a:r>
              <a:rPr lang="en" sz="1850" dirty="0">
                <a:solidFill>
                  <a:srgbClr val="3A3630"/>
                </a:solidFill>
                <a:latin typeface="Source Sans Pro" pitchFamily="34" charset="0"/>
                <a:ea typeface="Source Sans Pro" pitchFamily="34" charset="-122"/>
                <a:cs typeface="Source Sans Pro" pitchFamily="34" charset="-120"/>
              </a:rPr>
              <a:t>Scientific and business articles in relevant media to increase the visibility and impact of the project.</a:t>
            </a:r>
            <a:endParaRPr lang="en-US" sz="1850" dirty="0"/>
          </a:p>
        </p:txBody>
      </p:sp>
      <p:sp>
        <p:nvSpPr>
          <p:cNvPr id="15" name="Text 9"/>
          <p:cNvSpPr/>
          <p:nvPr/>
        </p:nvSpPr>
        <p:spPr>
          <a:xfrm>
            <a:off x="835462" y="6993209"/>
            <a:ext cx="13399012" cy="1145858"/>
          </a:xfrm>
          <a:prstGeom prst="rect">
            <a:avLst/>
          </a:prstGeom>
          <a:noFill/>
          <a:ln/>
        </p:spPr>
        <p:txBody>
          <a:bodyPr wrap="square" lIns="0" tIns="0" rIns="0" bIns="0" rtlCol="0" anchor="t"/>
          <a:lstStyle/>
          <a:p>
            <a:pPr marL="0" indent="0" algn="just">
              <a:lnSpc>
                <a:spcPts val="3000"/>
              </a:lnSpc>
              <a:buNone/>
            </a:pPr>
            <a:r>
              <a:rPr lang="en" sz="1850" dirty="0">
                <a:solidFill>
                  <a:srgbClr val="3A3630"/>
                </a:solidFill>
                <a:latin typeface="Source Sans Pro" pitchFamily="34" charset="0"/>
                <a:ea typeface="Source Sans Pro" pitchFamily="34" charset="-122"/>
                <a:cs typeface="Source Sans Pro" pitchFamily="34" charset="-120"/>
              </a:rPr>
              <a:t>This work package contributes to the overall project objectives by coordinating partners' outreach activities to generate the desired impact both during and after the project. The main outcome will be high visibility and recognition of the project results and the training solution developed.</a:t>
            </a:r>
            <a:endParaRPr lang="en-US" sz="18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DE9AA-EA7E-479F-B8EE-8658CA05F466}"/>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CA6F0516-A8A3-D701-B5FB-3FABD3CB6DFE}"/>
              </a:ext>
            </a:extLst>
          </p:cNvPr>
          <p:cNvSpPr txBox="1">
            <a:spLocks/>
          </p:cNvSpPr>
          <p:nvPr/>
        </p:nvSpPr>
        <p:spPr>
          <a:xfrm>
            <a:off x="2618014" y="3217498"/>
            <a:ext cx="9394371" cy="1365387"/>
          </a:xfr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4000" b="1" dirty="0">
                <a:effectLst/>
              </a:rPr>
              <a:t>Presentation of the Integrated Excurs solution</a:t>
            </a:r>
            <a:endParaRPr lang="en-GB" sz="4000" b="1" dirty="0"/>
          </a:p>
        </p:txBody>
      </p:sp>
    </p:spTree>
    <p:extLst>
      <p:ext uri="{BB962C8B-B14F-4D97-AF65-F5344CB8AC3E}">
        <p14:creationId xmlns:p14="http://schemas.microsoft.com/office/powerpoint/2010/main" val="3127527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723B4-7148-CD30-877C-3D29A7143257}"/>
            </a:ext>
          </a:extLst>
        </p:cNvPr>
        <p:cNvGrpSpPr/>
        <p:nvPr/>
      </p:nvGrpSpPr>
      <p:grpSpPr>
        <a:xfrm>
          <a:off x="0" y="0"/>
          <a:ext cx="0" cy="0"/>
          <a:chOff x="0" y="0"/>
          <a:chExt cx="0" cy="0"/>
        </a:xfrm>
      </p:grpSpPr>
      <p:sp>
        <p:nvSpPr>
          <p:cNvPr id="3" name="Untertitel 2">
            <a:extLst>
              <a:ext uri="{FF2B5EF4-FFF2-40B4-BE49-F238E27FC236}">
                <a16:creationId xmlns:a16="http://schemas.microsoft.com/office/drawing/2014/main" id="{7341CF5A-6FB9-7E63-BC7C-7A71DC897698}"/>
              </a:ext>
            </a:extLst>
          </p:cNvPr>
          <p:cNvSpPr txBox="1">
            <a:spLocks/>
          </p:cNvSpPr>
          <p:nvPr/>
        </p:nvSpPr>
        <p:spPr>
          <a:xfrm>
            <a:off x="2016269" y="-11892"/>
            <a:ext cx="12614132" cy="1623556"/>
          </a:xfrm>
          <a:prstGeom prst="rect">
            <a:avLst/>
          </a:prstGeom>
          <a:ln>
            <a:noFill/>
          </a:ln>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6600" b="1" spc="50" noProof="0" dirty="0">
                <a:ln w="0"/>
                <a:solidFill>
                  <a:schemeClr val="accent6">
                    <a:lumMod val="60000"/>
                    <a:lumOff val="40000"/>
                  </a:schemeClr>
                </a:solidFill>
                <a:effectLst>
                  <a:innerShdw blurRad="63500" dist="50800" dir="13500000">
                    <a:srgbClr val="000000">
                      <a:alpha val="50000"/>
                    </a:srgbClr>
                  </a:innerShdw>
                </a:effectLst>
              </a:rPr>
              <a:t>ExCurS</a:t>
            </a:r>
            <a:endParaRPr lang="en-GB" sz="2400" b="1" spc="50" noProof="0" dirty="0">
              <a:ln w="0"/>
              <a:solidFill>
                <a:schemeClr val="accent6">
                  <a:lumMod val="60000"/>
                  <a:lumOff val="40000"/>
                </a:schemeClr>
              </a:solidFill>
              <a:effectLst>
                <a:innerShdw blurRad="63500" dist="50800" dir="13500000">
                  <a:srgbClr val="000000">
                    <a:alpha val="50000"/>
                  </a:srgbClr>
                </a:innerShdw>
              </a:effectLst>
            </a:endParaRPr>
          </a:p>
          <a:p>
            <a:pPr marL="0" indent="0">
              <a:buNone/>
            </a:pPr>
            <a:r>
              <a:rPr lang="en-GB" sz="2800" spc="50" noProof="0" dirty="0">
                <a:ln w="0"/>
                <a:solidFill>
                  <a:schemeClr val="accent6">
                    <a:lumMod val="75000"/>
                  </a:schemeClr>
                </a:solidFill>
                <a:latin typeface="Arial" panose="020B0604020202020204" pitchFamily="34" charset="0"/>
              </a:rPr>
              <a:t>Original Solution: </a:t>
            </a:r>
            <a:r>
              <a:rPr lang="en-GB" sz="2800" b="1" spc="50" noProof="0" dirty="0">
                <a:ln w="0"/>
                <a:solidFill>
                  <a:schemeClr val="accent6">
                    <a:lumMod val="75000"/>
                  </a:schemeClr>
                </a:solidFill>
                <a:latin typeface="Arial" panose="020B0604020202020204" pitchFamily="34" charset="0"/>
              </a:rPr>
              <a:t>Corporate Excellence </a:t>
            </a:r>
            <a:r>
              <a:rPr lang="en-GB" sz="2800" spc="50" noProof="0" dirty="0">
                <a:ln w="0"/>
                <a:solidFill>
                  <a:schemeClr val="accent6">
                    <a:lumMod val="75000"/>
                  </a:schemeClr>
                </a:solidFill>
                <a:latin typeface="Arial" panose="020B0604020202020204" pitchFamily="34" charset="0"/>
              </a:rPr>
              <a:t>Assessment (based on </a:t>
            </a:r>
            <a:r>
              <a:rPr lang="en-GB" sz="2800" b="1" spc="50" noProof="0" dirty="0">
                <a:ln w="0"/>
                <a:solidFill>
                  <a:schemeClr val="accent6">
                    <a:lumMod val="75000"/>
                  </a:schemeClr>
                </a:solidFill>
                <a:latin typeface="Arial" panose="020B0604020202020204" pitchFamily="34" charset="0"/>
              </a:rPr>
              <a:t>EFQM</a:t>
            </a:r>
            <a:r>
              <a:rPr lang="en-GB" sz="2800" spc="50" noProof="0" dirty="0">
                <a:ln w="0"/>
                <a:solidFill>
                  <a:schemeClr val="accent6">
                    <a:lumMod val="75000"/>
                  </a:schemeClr>
                </a:solidFill>
                <a:latin typeface="Arial" panose="020B0604020202020204" pitchFamily="34" charset="0"/>
              </a:rPr>
              <a:t>)</a:t>
            </a:r>
          </a:p>
        </p:txBody>
      </p:sp>
      <p:sp>
        <p:nvSpPr>
          <p:cNvPr id="4" name="Flussdiagramm: Magnetplattenspeicher 3">
            <a:extLst>
              <a:ext uri="{FF2B5EF4-FFF2-40B4-BE49-F238E27FC236}">
                <a16:creationId xmlns:a16="http://schemas.microsoft.com/office/drawing/2014/main" id="{F0CC3930-62C0-2988-FBDA-7A37B049A5B7}"/>
              </a:ext>
            </a:extLst>
          </p:cNvPr>
          <p:cNvSpPr/>
          <p:nvPr/>
        </p:nvSpPr>
        <p:spPr>
          <a:xfrm>
            <a:off x="2016268" y="3287320"/>
            <a:ext cx="1446663" cy="1122528"/>
          </a:xfrm>
          <a:prstGeom prst="flowChartMagneticDisk">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noProof="0" dirty="0">
                <a:solidFill>
                  <a:schemeClr val="tx1"/>
                </a:solidFill>
              </a:rPr>
              <a:t>Excellence</a:t>
            </a:r>
          </a:p>
          <a:p>
            <a:pPr algn="ctr"/>
            <a:r>
              <a:rPr lang="en-GB" noProof="0" dirty="0">
                <a:solidFill>
                  <a:schemeClr val="tx1"/>
                </a:solidFill>
              </a:rPr>
              <a:t>Assessment</a:t>
            </a:r>
          </a:p>
        </p:txBody>
      </p:sp>
      <p:sp>
        <p:nvSpPr>
          <p:cNvPr id="6" name="Flussdiagramm: Vordefinierter Prozess 5">
            <a:extLst>
              <a:ext uri="{FF2B5EF4-FFF2-40B4-BE49-F238E27FC236}">
                <a16:creationId xmlns:a16="http://schemas.microsoft.com/office/drawing/2014/main" id="{FDBC20E0-125D-332E-9227-B90F4831DED6}"/>
              </a:ext>
            </a:extLst>
          </p:cNvPr>
          <p:cNvSpPr/>
          <p:nvPr/>
        </p:nvSpPr>
        <p:spPr>
          <a:xfrm>
            <a:off x="4011252" y="2540105"/>
            <a:ext cx="5475648" cy="2616958"/>
          </a:xfrm>
          <a:prstGeom prst="flowChartPredefinedProcess">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b="1" noProof="0" dirty="0">
                <a:solidFill>
                  <a:schemeClr val="tx1"/>
                </a:solidFill>
              </a:rPr>
              <a:t>Results for the 7 EFQM Criteria</a:t>
            </a:r>
          </a:p>
          <a:p>
            <a:endParaRPr lang="en-GB" noProof="0" dirty="0">
              <a:solidFill>
                <a:schemeClr val="tx1"/>
              </a:solidFill>
            </a:endParaRPr>
          </a:p>
          <a:p>
            <a:pPr marL="355600" indent="-355600"/>
            <a:r>
              <a:rPr lang="en-GB" sz="1600" noProof="0" dirty="0">
                <a:solidFill>
                  <a:schemeClr val="tx1"/>
                </a:solidFill>
              </a:rPr>
              <a:t>1: 	Purpose, Vision &amp; Strategy</a:t>
            </a:r>
          </a:p>
          <a:p>
            <a:pPr marL="355600" indent="-355600"/>
            <a:r>
              <a:rPr lang="en-GB" sz="1600" noProof="0" dirty="0">
                <a:solidFill>
                  <a:schemeClr val="tx1"/>
                </a:solidFill>
              </a:rPr>
              <a:t>2:	Organisational Culture &amp; Leadership</a:t>
            </a:r>
          </a:p>
          <a:p>
            <a:pPr marL="355600" indent="-355600"/>
            <a:r>
              <a:rPr lang="en-GB" sz="1600" noProof="0" dirty="0">
                <a:solidFill>
                  <a:schemeClr val="tx1"/>
                </a:solidFill>
              </a:rPr>
              <a:t>3:	Engaging Stakeholders</a:t>
            </a:r>
          </a:p>
          <a:p>
            <a:pPr marL="355600" indent="-355600"/>
            <a:r>
              <a:rPr lang="en-GB" sz="1600" noProof="0" dirty="0">
                <a:solidFill>
                  <a:schemeClr val="tx1"/>
                </a:solidFill>
              </a:rPr>
              <a:t>4:	Creating Sustainable Value</a:t>
            </a:r>
          </a:p>
          <a:p>
            <a:pPr marL="355600" indent="-355600"/>
            <a:r>
              <a:rPr lang="en-GB" sz="1600" noProof="0" dirty="0">
                <a:solidFill>
                  <a:schemeClr val="tx1"/>
                </a:solidFill>
              </a:rPr>
              <a:t>5:	Driving Performance &amp; Transformation</a:t>
            </a:r>
          </a:p>
          <a:p>
            <a:pPr marL="355600" indent="-355600"/>
            <a:r>
              <a:rPr lang="en-GB" sz="1600" noProof="0" dirty="0">
                <a:solidFill>
                  <a:schemeClr val="tx1"/>
                </a:solidFill>
              </a:rPr>
              <a:t>6:	Stakeholder Perceptions</a:t>
            </a:r>
          </a:p>
          <a:p>
            <a:pPr marL="355600" indent="-355600"/>
            <a:r>
              <a:rPr lang="en-GB" sz="1600" noProof="0" dirty="0">
                <a:solidFill>
                  <a:schemeClr val="tx1"/>
                </a:solidFill>
              </a:rPr>
              <a:t>7: 	Strategic &amp; Operational Performance</a:t>
            </a:r>
            <a:endParaRPr lang="en-GB" noProof="0" dirty="0">
              <a:solidFill>
                <a:schemeClr val="tx1"/>
              </a:solidFill>
            </a:endParaRPr>
          </a:p>
        </p:txBody>
      </p:sp>
      <p:cxnSp>
        <p:nvCxnSpPr>
          <p:cNvPr id="7" name="Gerade Verbindung mit Pfeil 6">
            <a:extLst>
              <a:ext uri="{FF2B5EF4-FFF2-40B4-BE49-F238E27FC236}">
                <a16:creationId xmlns:a16="http://schemas.microsoft.com/office/drawing/2014/main" id="{0463811D-85E2-1A79-0120-96E06D5033FF}"/>
              </a:ext>
            </a:extLst>
          </p:cNvPr>
          <p:cNvCxnSpPr>
            <a:cxnSpLocks/>
            <a:stCxn id="4" idx="4"/>
            <a:endCxn id="6" idx="1"/>
          </p:cNvCxnSpPr>
          <p:nvPr/>
        </p:nvCxnSpPr>
        <p:spPr>
          <a:xfrm>
            <a:off x="3462931" y="3848584"/>
            <a:ext cx="548321" cy="0"/>
          </a:xfrm>
          <a:prstGeom prst="straightConnector1">
            <a:avLst/>
          </a:prstGeom>
          <a:ln w="635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Gerade Verbindung mit Pfeil 7">
            <a:extLst>
              <a:ext uri="{FF2B5EF4-FFF2-40B4-BE49-F238E27FC236}">
                <a16:creationId xmlns:a16="http://schemas.microsoft.com/office/drawing/2014/main" id="{13AF4E75-4382-8226-6FA0-D56180C6E311}"/>
              </a:ext>
            </a:extLst>
          </p:cNvPr>
          <p:cNvCxnSpPr>
            <a:cxnSpLocks/>
            <a:stCxn id="6" idx="3"/>
          </p:cNvCxnSpPr>
          <p:nvPr/>
        </p:nvCxnSpPr>
        <p:spPr>
          <a:xfrm flipV="1">
            <a:off x="9486900" y="3585865"/>
            <a:ext cx="1031923" cy="262719"/>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Gerade Verbindung mit Pfeil 8">
            <a:extLst>
              <a:ext uri="{FF2B5EF4-FFF2-40B4-BE49-F238E27FC236}">
                <a16:creationId xmlns:a16="http://schemas.microsoft.com/office/drawing/2014/main" id="{5DFD4712-D05A-C50C-DF8F-6E639148D3C2}"/>
              </a:ext>
            </a:extLst>
          </p:cNvPr>
          <p:cNvCxnSpPr>
            <a:cxnSpLocks/>
            <a:stCxn id="6" idx="3"/>
          </p:cNvCxnSpPr>
          <p:nvPr/>
        </p:nvCxnSpPr>
        <p:spPr>
          <a:xfrm flipV="1">
            <a:off x="9486900" y="3791719"/>
            <a:ext cx="1031923" cy="56865"/>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Gerade Verbindung mit Pfeil 9">
            <a:extLst>
              <a:ext uri="{FF2B5EF4-FFF2-40B4-BE49-F238E27FC236}">
                <a16:creationId xmlns:a16="http://schemas.microsoft.com/office/drawing/2014/main" id="{0F599369-7079-1AC0-7D37-4C215C5150DC}"/>
              </a:ext>
            </a:extLst>
          </p:cNvPr>
          <p:cNvCxnSpPr>
            <a:cxnSpLocks/>
            <a:stCxn id="6" idx="3"/>
          </p:cNvCxnSpPr>
          <p:nvPr/>
        </p:nvCxnSpPr>
        <p:spPr>
          <a:xfrm>
            <a:off x="9486900" y="3848584"/>
            <a:ext cx="1031923" cy="146144"/>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DEF772B0-F162-A964-A438-6C9EDE9A2CE9}"/>
              </a:ext>
            </a:extLst>
          </p:cNvPr>
          <p:cNvCxnSpPr>
            <a:cxnSpLocks/>
            <a:stCxn id="6" idx="3"/>
          </p:cNvCxnSpPr>
          <p:nvPr/>
        </p:nvCxnSpPr>
        <p:spPr>
          <a:xfrm>
            <a:off x="9486900" y="3848584"/>
            <a:ext cx="1031923" cy="435024"/>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 name="Würfel 11">
            <a:extLst>
              <a:ext uri="{FF2B5EF4-FFF2-40B4-BE49-F238E27FC236}">
                <a16:creationId xmlns:a16="http://schemas.microsoft.com/office/drawing/2014/main" id="{625C7CD0-C355-8649-5167-720586505DB3}"/>
              </a:ext>
            </a:extLst>
          </p:cNvPr>
          <p:cNvSpPr/>
          <p:nvPr/>
        </p:nvSpPr>
        <p:spPr>
          <a:xfrm>
            <a:off x="10518823" y="5157063"/>
            <a:ext cx="2326943" cy="2208937"/>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noProof="0" dirty="0" err="1"/>
              <a:t>Trainig</a:t>
            </a:r>
            <a:r>
              <a:rPr lang="en-GB" noProof="0" dirty="0"/>
              <a:t> offer platform with selected more in depth Modules (50+ on green </a:t>
            </a:r>
            <a:br>
              <a:rPr lang="en-GB" noProof="0" dirty="0"/>
            </a:br>
            <a:r>
              <a:rPr lang="en-GB" noProof="0" dirty="0"/>
              <a:t>&amp; digital skills)</a:t>
            </a:r>
          </a:p>
        </p:txBody>
      </p:sp>
      <p:sp>
        <p:nvSpPr>
          <p:cNvPr id="14" name="Flussdiagramm: Verzweigung 13">
            <a:extLst>
              <a:ext uri="{FF2B5EF4-FFF2-40B4-BE49-F238E27FC236}">
                <a16:creationId xmlns:a16="http://schemas.microsoft.com/office/drawing/2014/main" id="{E85D2C59-AD2F-67D6-A39B-97E247A0B586}"/>
              </a:ext>
            </a:extLst>
          </p:cNvPr>
          <p:cNvSpPr/>
          <p:nvPr/>
        </p:nvSpPr>
        <p:spPr>
          <a:xfrm>
            <a:off x="4394392" y="5929869"/>
            <a:ext cx="4896134" cy="1254680"/>
          </a:xfrm>
          <a:prstGeom prst="flowChartDecisi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noProof="0" dirty="0">
                <a:solidFill>
                  <a:schemeClr val="tx1"/>
                </a:solidFill>
              </a:rPr>
              <a:t>Training</a:t>
            </a:r>
            <a:r>
              <a:rPr lang="en-GB" sz="2400" noProof="0" dirty="0"/>
              <a:t> </a:t>
            </a:r>
            <a:r>
              <a:rPr lang="en-GB" sz="2400" noProof="0" dirty="0">
                <a:solidFill>
                  <a:schemeClr val="tx1"/>
                </a:solidFill>
              </a:rPr>
              <a:t>delivery</a:t>
            </a:r>
          </a:p>
        </p:txBody>
      </p:sp>
      <p:cxnSp>
        <p:nvCxnSpPr>
          <p:cNvPr id="15" name="Gerade Verbindung mit Pfeil 14">
            <a:extLst>
              <a:ext uri="{FF2B5EF4-FFF2-40B4-BE49-F238E27FC236}">
                <a16:creationId xmlns:a16="http://schemas.microsoft.com/office/drawing/2014/main" id="{C3F36159-BA9B-AF36-BB50-986FCB4D56A9}"/>
              </a:ext>
            </a:extLst>
          </p:cNvPr>
          <p:cNvCxnSpPr>
            <a:cxnSpLocks/>
            <a:stCxn id="12" idx="2"/>
            <a:endCxn id="14" idx="3"/>
          </p:cNvCxnSpPr>
          <p:nvPr/>
        </p:nvCxnSpPr>
        <p:spPr>
          <a:xfrm flipH="1">
            <a:off x="9290526" y="6537649"/>
            <a:ext cx="1228297" cy="19560"/>
          </a:xfrm>
          <a:prstGeom prst="straightConnector1">
            <a:avLst/>
          </a:prstGeom>
          <a:ln w="63500">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Gewinkelte Verbindung 33">
            <a:extLst>
              <a:ext uri="{FF2B5EF4-FFF2-40B4-BE49-F238E27FC236}">
                <a16:creationId xmlns:a16="http://schemas.microsoft.com/office/drawing/2014/main" id="{AE85F04B-234A-DABB-C366-04A4896E4CDD}"/>
              </a:ext>
            </a:extLst>
          </p:cNvPr>
          <p:cNvCxnSpPr>
            <a:stCxn id="14" idx="1"/>
            <a:endCxn id="4" idx="3"/>
          </p:cNvCxnSpPr>
          <p:nvPr/>
        </p:nvCxnSpPr>
        <p:spPr>
          <a:xfrm rot="10800000">
            <a:off x="2739600" y="4409849"/>
            <a:ext cx="1654792" cy="2147361"/>
          </a:xfrm>
          <a:prstGeom prst="bentConnector2">
            <a:avLst/>
          </a:prstGeom>
          <a:ln w="38100">
            <a:solidFill>
              <a:srgbClr val="92D050"/>
            </a:solidFill>
            <a:tailEnd type="triangle"/>
          </a:ln>
        </p:spPr>
        <p:style>
          <a:lnRef idx="1">
            <a:schemeClr val="accent1"/>
          </a:lnRef>
          <a:fillRef idx="0">
            <a:schemeClr val="accent1"/>
          </a:fillRef>
          <a:effectRef idx="0">
            <a:schemeClr val="accent1"/>
          </a:effectRef>
          <a:fontRef idx="minor">
            <a:schemeClr val="tx1"/>
          </a:fontRef>
        </p:style>
      </p:cxnSp>
      <p:pic>
        <p:nvPicPr>
          <p:cNvPr id="17" name="Grafik 16">
            <a:extLst>
              <a:ext uri="{FF2B5EF4-FFF2-40B4-BE49-F238E27FC236}">
                <a16:creationId xmlns:a16="http://schemas.microsoft.com/office/drawing/2014/main" id="{28329264-0317-3860-188D-0A7204C57AF7}"/>
              </a:ext>
            </a:extLst>
          </p:cNvPr>
          <p:cNvPicPr>
            <a:picLocks noChangeAspect="1"/>
          </p:cNvPicPr>
          <p:nvPr/>
        </p:nvPicPr>
        <p:blipFill>
          <a:blip r:embed="rId3"/>
          <a:stretch>
            <a:fillRect/>
          </a:stretch>
        </p:blipFill>
        <p:spPr>
          <a:xfrm>
            <a:off x="90036" y="0"/>
            <a:ext cx="1903863" cy="1851269"/>
          </a:xfrm>
          <a:prstGeom prst="rect">
            <a:avLst/>
          </a:prstGeom>
        </p:spPr>
      </p:pic>
      <p:sp>
        <p:nvSpPr>
          <p:cNvPr id="33" name="Pfeil: nach unten 32">
            <a:extLst>
              <a:ext uri="{FF2B5EF4-FFF2-40B4-BE49-F238E27FC236}">
                <a16:creationId xmlns:a16="http://schemas.microsoft.com/office/drawing/2014/main" id="{07BE1820-07AE-6D02-D12A-38ACCB32DFD3}"/>
              </a:ext>
            </a:extLst>
          </p:cNvPr>
          <p:cNvSpPr/>
          <p:nvPr/>
        </p:nvSpPr>
        <p:spPr>
          <a:xfrm>
            <a:off x="11386686" y="4432300"/>
            <a:ext cx="622300" cy="977900"/>
          </a:xfrm>
          <a:prstGeom prst="downArrow">
            <a:avLst/>
          </a:prstGeom>
          <a:gradFill>
            <a:gsLst>
              <a:gs pos="0">
                <a:schemeClr val="accent6">
                  <a:lumMod val="60000"/>
                  <a:lumOff val="40000"/>
                </a:schemeClr>
              </a:gs>
              <a:gs pos="44000">
                <a:schemeClr val="accent6">
                  <a:lumMod val="20000"/>
                  <a:lumOff val="80000"/>
                </a:schemeClr>
              </a:gs>
              <a:gs pos="76000">
                <a:schemeClr val="accent5">
                  <a:lumMod val="40000"/>
                  <a:lumOff val="60000"/>
                </a:schemeClr>
              </a:gs>
              <a:gs pos="100000">
                <a:schemeClr val="accent5">
                  <a:lumMod val="75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lussdiagramm: Mehrere Dokumente 4">
            <a:extLst>
              <a:ext uri="{FF2B5EF4-FFF2-40B4-BE49-F238E27FC236}">
                <a16:creationId xmlns:a16="http://schemas.microsoft.com/office/drawing/2014/main" id="{D48D0C70-ACCB-61E4-5BD7-30FE5DE781AC}"/>
              </a:ext>
            </a:extLst>
          </p:cNvPr>
          <p:cNvSpPr/>
          <p:nvPr/>
        </p:nvSpPr>
        <p:spPr>
          <a:xfrm>
            <a:off x="10518823" y="2813059"/>
            <a:ext cx="2326943" cy="1796387"/>
          </a:xfrm>
          <a:prstGeom prst="flowChartMultidocument">
            <a:avLst/>
          </a:prstGeom>
          <a:solidFill>
            <a:schemeClr val="accent6">
              <a:lumMod val="7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noProof="0" dirty="0"/>
              <a:t>Introduction to </a:t>
            </a:r>
            <a:br>
              <a:rPr lang="en-GB" sz="2000" noProof="0" dirty="0"/>
            </a:br>
            <a:r>
              <a:rPr lang="en-GB" sz="2000" noProof="0" dirty="0"/>
              <a:t>90+ on-topic management methods</a:t>
            </a:r>
          </a:p>
        </p:txBody>
      </p:sp>
    </p:spTree>
    <p:extLst>
      <p:ext uri="{BB962C8B-B14F-4D97-AF65-F5344CB8AC3E}">
        <p14:creationId xmlns:p14="http://schemas.microsoft.com/office/powerpoint/2010/main" val="1632386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B6D5-4557-CF46-76F6-B710ADE7B6F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B0EF872-12ED-5C35-D51E-EC866DF7954E}"/>
              </a:ext>
            </a:extLst>
          </p:cNvPr>
          <p:cNvSpPr/>
          <p:nvPr/>
        </p:nvSpPr>
        <p:spPr>
          <a:xfrm>
            <a:off x="816650" y="641628"/>
            <a:ext cx="12997101" cy="1372314"/>
          </a:xfrm>
          <a:prstGeom prst="rect">
            <a:avLst/>
          </a:prstGeom>
          <a:noFill/>
          <a:ln/>
        </p:spPr>
        <p:txBody>
          <a:bodyPr wrap="square" lIns="0" tIns="0" rIns="0" bIns="0" rtlCol="0" anchor="t"/>
          <a:lstStyle/>
          <a:p>
            <a:pPr marL="0" indent="0" algn="l">
              <a:lnSpc>
                <a:spcPts val="5400"/>
              </a:lnSpc>
              <a:buNone/>
            </a:pPr>
            <a:r>
              <a:rPr lang="en" sz="4300" dirty="0">
                <a:solidFill>
                  <a:srgbClr val="38512F"/>
                </a:solidFill>
                <a:latin typeface="Lora" pitchFamily="34" charset="0"/>
                <a:ea typeface="Lora" pitchFamily="34" charset="-122"/>
                <a:cs typeface="Lora" pitchFamily="34" charset="-120"/>
              </a:rPr>
              <a:t>The Assessment Application</a:t>
            </a:r>
            <a:endParaRPr lang="en-US" sz="4300" dirty="0"/>
          </a:p>
        </p:txBody>
      </p:sp>
      <p:pic>
        <p:nvPicPr>
          <p:cNvPr id="3" name="Grafik 2">
            <a:extLst>
              <a:ext uri="{FF2B5EF4-FFF2-40B4-BE49-F238E27FC236}">
                <a16:creationId xmlns:a16="http://schemas.microsoft.com/office/drawing/2014/main" id="{B811288F-1501-15B9-841E-E8216E836A81}"/>
              </a:ext>
            </a:extLst>
          </p:cNvPr>
          <p:cNvPicPr>
            <a:picLocks noChangeAspect="1"/>
          </p:cNvPicPr>
          <p:nvPr/>
        </p:nvPicPr>
        <p:blipFill>
          <a:blip r:embed="rId3"/>
          <a:stretch>
            <a:fillRect/>
          </a:stretch>
        </p:blipFill>
        <p:spPr>
          <a:xfrm>
            <a:off x="2016258" y="1617353"/>
            <a:ext cx="11797493" cy="6612247"/>
          </a:xfrm>
          <a:prstGeom prst="rect">
            <a:avLst/>
          </a:prstGeom>
        </p:spPr>
      </p:pic>
    </p:spTree>
    <p:extLst>
      <p:ext uri="{BB962C8B-B14F-4D97-AF65-F5344CB8AC3E}">
        <p14:creationId xmlns:p14="http://schemas.microsoft.com/office/powerpoint/2010/main" val="136303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46C66-42B0-0DBB-7D34-466F481B27D5}"/>
            </a:ext>
          </a:extLst>
        </p:cNvPr>
        <p:cNvGrpSpPr/>
        <p:nvPr/>
      </p:nvGrpSpPr>
      <p:grpSpPr>
        <a:xfrm>
          <a:off x="0" y="0"/>
          <a:ext cx="0" cy="0"/>
          <a:chOff x="0" y="0"/>
          <a:chExt cx="0" cy="0"/>
        </a:xfrm>
      </p:grpSpPr>
      <p:sp>
        <p:nvSpPr>
          <p:cNvPr id="3" name="Untertitel 2">
            <a:extLst>
              <a:ext uri="{FF2B5EF4-FFF2-40B4-BE49-F238E27FC236}">
                <a16:creationId xmlns:a16="http://schemas.microsoft.com/office/drawing/2014/main" id="{18F6D228-115C-59D0-FC3F-E79FE1C89F39}"/>
              </a:ext>
            </a:extLst>
          </p:cNvPr>
          <p:cNvSpPr txBox="1">
            <a:spLocks/>
          </p:cNvSpPr>
          <p:nvPr/>
        </p:nvSpPr>
        <p:spPr>
          <a:xfrm>
            <a:off x="2031809" y="29534"/>
            <a:ext cx="12598591" cy="1258465"/>
          </a:xfrm>
          <a:prstGeom prst="rect">
            <a:avLst/>
          </a:prstGeom>
          <a:ln>
            <a:noFill/>
          </a:ln>
        </p:spPr>
        <p:txBody>
          <a:bodyPr>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6400" b="1" spc="50" noProof="0" dirty="0">
                <a:ln w="0"/>
                <a:solidFill>
                  <a:schemeClr val="accent6">
                    <a:lumMod val="60000"/>
                    <a:lumOff val="40000"/>
                  </a:schemeClr>
                </a:solidFill>
                <a:effectLst>
                  <a:innerShdw blurRad="63500" dist="50800" dir="13500000">
                    <a:srgbClr val="000000">
                      <a:alpha val="50000"/>
                    </a:srgbClr>
                  </a:innerShdw>
                </a:effectLst>
              </a:rPr>
              <a:t>ExCurS</a:t>
            </a:r>
            <a:endParaRPr lang="en-GB" sz="9600" b="1" spc="50" noProof="0" dirty="0">
              <a:ln w="0"/>
              <a:solidFill>
                <a:schemeClr val="accent6">
                  <a:lumMod val="60000"/>
                  <a:lumOff val="40000"/>
                </a:schemeClr>
              </a:solidFill>
              <a:effectLst>
                <a:innerShdw blurRad="63500" dist="50800" dir="13500000">
                  <a:srgbClr val="000000">
                    <a:alpha val="50000"/>
                  </a:srgbClr>
                </a:innerShdw>
              </a:effectLst>
            </a:endParaRPr>
          </a:p>
          <a:p>
            <a:pPr marL="0" indent="0">
              <a:buNone/>
            </a:pPr>
            <a:r>
              <a:rPr lang="en-GB" sz="11200" b="1" spc="50" noProof="0" dirty="0">
                <a:ln w="0"/>
                <a:solidFill>
                  <a:schemeClr val="accent6">
                    <a:lumMod val="75000"/>
                  </a:schemeClr>
                </a:solidFill>
                <a:latin typeface="Arial" panose="020B0604020202020204" pitchFamily="34" charset="0"/>
              </a:rPr>
              <a:t>NEW </a:t>
            </a:r>
            <a:r>
              <a:rPr lang="en-GB" sz="11200" spc="50" noProof="0" dirty="0">
                <a:ln w="0"/>
                <a:solidFill>
                  <a:schemeClr val="accent6">
                    <a:lumMod val="75000"/>
                  </a:schemeClr>
                </a:solidFill>
                <a:latin typeface="Arial" panose="020B0604020202020204" pitchFamily="34" charset="0"/>
              </a:rPr>
              <a:t>Solution: Individual </a:t>
            </a:r>
            <a:r>
              <a:rPr lang="en-GB" sz="11200" b="1" spc="50" noProof="0" dirty="0">
                <a:ln w="0"/>
                <a:solidFill>
                  <a:schemeClr val="accent6">
                    <a:lumMod val="75000"/>
                  </a:schemeClr>
                </a:solidFill>
                <a:latin typeface="Arial" panose="020B0604020202020204" pitchFamily="34" charset="0"/>
              </a:rPr>
              <a:t>Training Needs </a:t>
            </a:r>
            <a:r>
              <a:rPr lang="en-GB" sz="11200" spc="50" noProof="0" dirty="0">
                <a:ln w="0"/>
                <a:solidFill>
                  <a:schemeClr val="accent6">
                    <a:lumMod val="75000"/>
                  </a:schemeClr>
                </a:solidFill>
                <a:latin typeface="Arial" panose="020B0604020202020204" pitchFamily="34" charset="0"/>
              </a:rPr>
              <a:t>Assessment (based on </a:t>
            </a:r>
            <a:r>
              <a:rPr lang="en-GB" sz="11200" b="1" spc="50" noProof="0" dirty="0">
                <a:ln w="0"/>
                <a:solidFill>
                  <a:schemeClr val="accent6">
                    <a:lumMod val="75000"/>
                  </a:schemeClr>
                </a:solidFill>
                <a:latin typeface="Arial" panose="020B0604020202020204" pitchFamily="34" charset="0"/>
              </a:rPr>
              <a:t>EFE)</a:t>
            </a:r>
          </a:p>
        </p:txBody>
      </p:sp>
      <p:sp>
        <p:nvSpPr>
          <p:cNvPr id="4" name="Flussdiagramm: Magnetplattenspeicher 3">
            <a:extLst>
              <a:ext uri="{FF2B5EF4-FFF2-40B4-BE49-F238E27FC236}">
                <a16:creationId xmlns:a16="http://schemas.microsoft.com/office/drawing/2014/main" id="{26BABDC5-1933-4E85-E86E-0E437981ABD7}"/>
              </a:ext>
            </a:extLst>
          </p:cNvPr>
          <p:cNvSpPr/>
          <p:nvPr/>
        </p:nvSpPr>
        <p:spPr>
          <a:xfrm>
            <a:off x="2031809" y="3170563"/>
            <a:ext cx="1446663" cy="1387994"/>
          </a:xfrm>
          <a:prstGeom prst="flowChartMagneticDisk">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noProof="0" dirty="0">
                <a:solidFill>
                  <a:schemeClr val="tx1"/>
                </a:solidFill>
              </a:rPr>
              <a:t>Training Needs </a:t>
            </a:r>
          </a:p>
          <a:p>
            <a:pPr algn="ctr"/>
            <a:r>
              <a:rPr lang="en-GB" noProof="0" dirty="0">
                <a:solidFill>
                  <a:schemeClr val="tx1"/>
                </a:solidFill>
              </a:rPr>
              <a:t>Assessment</a:t>
            </a:r>
          </a:p>
        </p:txBody>
      </p:sp>
      <p:sp>
        <p:nvSpPr>
          <p:cNvPr id="6" name="Flussdiagramm: Vordefinierter Prozess 5">
            <a:extLst>
              <a:ext uri="{FF2B5EF4-FFF2-40B4-BE49-F238E27FC236}">
                <a16:creationId xmlns:a16="http://schemas.microsoft.com/office/drawing/2014/main" id="{101DEE1A-8146-BFC6-C17C-EBB1D9268231}"/>
              </a:ext>
            </a:extLst>
          </p:cNvPr>
          <p:cNvSpPr/>
          <p:nvPr/>
        </p:nvSpPr>
        <p:spPr>
          <a:xfrm>
            <a:off x="4038600" y="2553551"/>
            <a:ext cx="5464816" cy="2616958"/>
          </a:xfrm>
          <a:prstGeom prst="flowChartPredefinedProcess">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b="1" noProof="0" dirty="0">
                <a:solidFill>
                  <a:schemeClr val="tx1"/>
                </a:solidFill>
              </a:rPr>
              <a:t>Results for the 6 EFE Areas</a:t>
            </a:r>
          </a:p>
          <a:p>
            <a:endParaRPr lang="en-GB" noProof="0" dirty="0">
              <a:solidFill>
                <a:schemeClr val="tx1"/>
              </a:solidFill>
            </a:endParaRPr>
          </a:p>
          <a:p>
            <a:pPr marL="355600" indent="-355600"/>
            <a:r>
              <a:rPr lang="en-GB" noProof="0" dirty="0">
                <a:solidFill>
                  <a:schemeClr val="tx1"/>
                </a:solidFill>
              </a:rPr>
              <a:t>A - Providing orientation </a:t>
            </a:r>
          </a:p>
          <a:p>
            <a:pPr marL="355600" indent="-355600"/>
            <a:r>
              <a:rPr lang="en-GB" noProof="0" dirty="0">
                <a:solidFill>
                  <a:schemeClr val="tx1"/>
                </a:solidFill>
              </a:rPr>
              <a:t>B - Developing strategy</a:t>
            </a:r>
          </a:p>
          <a:p>
            <a:pPr marL="355600" indent="-355600"/>
            <a:r>
              <a:rPr lang="en-GB" noProof="0" dirty="0">
                <a:solidFill>
                  <a:schemeClr val="tx1"/>
                </a:solidFill>
              </a:rPr>
              <a:t>C - Shaping co-operation </a:t>
            </a:r>
          </a:p>
          <a:p>
            <a:pPr marL="355600" indent="-355600"/>
            <a:r>
              <a:rPr lang="en-GB" noProof="0" dirty="0">
                <a:solidFill>
                  <a:schemeClr val="tx1"/>
                </a:solidFill>
              </a:rPr>
              <a:t>D - Creating value</a:t>
            </a:r>
          </a:p>
          <a:p>
            <a:pPr marL="355600" indent="-355600"/>
            <a:r>
              <a:rPr lang="en-GB" noProof="0" dirty="0">
                <a:solidFill>
                  <a:schemeClr val="tx1"/>
                </a:solidFill>
              </a:rPr>
              <a:t>E - Demonstrating impact </a:t>
            </a:r>
          </a:p>
          <a:p>
            <a:pPr marL="355600" indent="-355600"/>
            <a:r>
              <a:rPr lang="en-GB" noProof="0" dirty="0">
                <a:solidFill>
                  <a:schemeClr val="tx1"/>
                </a:solidFill>
              </a:rPr>
              <a:t>F - Mastering change</a:t>
            </a:r>
          </a:p>
        </p:txBody>
      </p:sp>
      <p:cxnSp>
        <p:nvCxnSpPr>
          <p:cNvPr id="7" name="Gerade Verbindung mit Pfeil 6">
            <a:extLst>
              <a:ext uri="{FF2B5EF4-FFF2-40B4-BE49-F238E27FC236}">
                <a16:creationId xmlns:a16="http://schemas.microsoft.com/office/drawing/2014/main" id="{BFB3E3B3-40D0-9C31-4500-376D456714D9}"/>
              </a:ext>
            </a:extLst>
          </p:cNvPr>
          <p:cNvCxnSpPr>
            <a:cxnSpLocks/>
            <a:stCxn id="4" idx="4"/>
            <a:endCxn id="6" idx="1"/>
          </p:cNvCxnSpPr>
          <p:nvPr/>
        </p:nvCxnSpPr>
        <p:spPr>
          <a:xfrm flipV="1">
            <a:off x="3478472" y="3862030"/>
            <a:ext cx="560128" cy="2530"/>
          </a:xfrm>
          <a:prstGeom prst="straightConnector1">
            <a:avLst/>
          </a:prstGeom>
          <a:ln w="635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 name="Würfel 11">
            <a:extLst>
              <a:ext uri="{FF2B5EF4-FFF2-40B4-BE49-F238E27FC236}">
                <a16:creationId xmlns:a16="http://schemas.microsoft.com/office/drawing/2014/main" id="{85E419AE-CB92-21AB-26D6-5A2B11F14A7A}"/>
              </a:ext>
            </a:extLst>
          </p:cNvPr>
          <p:cNvSpPr/>
          <p:nvPr/>
        </p:nvSpPr>
        <p:spPr>
          <a:xfrm>
            <a:off x="10534365" y="5170509"/>
            <a:ext cx="2326943" cy="2208191"/>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noProof="0" dirty="0" err="1"/>
              <a:t>Trainig</a:t>
            </a:r>
            <a:r>
              <a:rPr lang="en-GB" noProof="0" dirty="0"/>
              <a:t> offer platform with selected more in depth Modules (50+ on green </a:t>
            </a:r>
            <a:br>
              <a:rPr lang="en-GB" noProof="0" dirty="0"/>
            </a:br>
            <a:r>
              <a:rPr lang="en-GB" noProof="0" dirty="0"/>
              <a:t>&amp; digital skills)</a:t>
            </a:r>
          </a:p>
        </p:txBody>
      </p:sp>
      <p:sp>
        <p:nvSpPr>
          <p:cNvPr id="14" name="Flussdiagramm: Verzweigung 13">
            <a:extLst>
              <a:ext uri="{FF2B5EF4-FFF2-40B4-BE49-F238E27FC236}">
                <a16:creationId xmlns:a16="http://schemas.microsoft.com/office/drawing/2014/main" id="{4664AC70-40A5-3265-25A0-C9785E3D3DE4}"/>
              </a:ext>
            </a:extLst>
          </p:cNvPr>
          <p:cNvSpPr/>
          <p:nvPr/>
        </p:nvSpPr>
        <p:spPr>
          <a:xfrm>
            <a:off x="4435475" y="5943315"/>
            <a:ext cx="4896134" cy="1254680"/>
          </a:xfrm>
          <a:prstGeom prst="flowChartDecisi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noProof="0" dirty="0">
                <a:solidFill>
                  <a:schemeClr val="tx1"/>
                </a:solidFill>
              </a:rPr>
              <a:t>Training</a:t>
            </a:r>
            <a:r>
              <a:rPr lang="en-GB" sz="2400" noProof="0" dirty="0"/>
              <a:t> </a:t>
            </a:r>
            <a:r>
              <a:rPr lang="en-GB" sz="2400" noProof="0" dirty="0">
                <a:solidFill>
                  <a:schemeClr val="tx1"/>
                </a:solidFill>
              </a:rPr>
              <a:t>delivery</a:t>
            </a:r>
          </a:p>
        </p:txBody>
      </p:sp>
      <p:cxnSp>
        <p:nvCxnSpPr>
          <p:cNvPr id="15" name="Gerade Verbindung mit Pfeil 14">
            <a:extLst>
              <a:ext uri="{FF2B5EF4-FFF2-40B4-BE49-F238E27FC236}">
                <a16:creationId xmlns:a16="http://schemas.microsoft.com/office/drawing/2014/main" id="{C046402D-6815-3B06-F02F-596CD4642247}"/>
              </a:ext>
            </a:extLst>
          </p:cNvPr>
          <p:cNvCxnSpPr>
            <a:cxnSpLocks/>
            <a:stCxn id="12" idx="2"/>
            <a:endCxn id="14" idx="3"/>
          </p:cNvCxnSpPr>
          <p:nvPr/>
        </p:nvCxnSpPr>
        <p:spPr>
          <a:xfrm flipH="1">
            <a:off x="9331609" y="6550628"/>
            <a:ext cx="1202756" cy="20027"/>
          </a:xfrm>
          <a:prstGeom prst="straightConnector1">
            <a:avLst/>
          </a:prstGeom>
          <a:ln w="63500">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Gewinkelte Verbindung 33">
            <a:extLst>
              <a:ext uri="{FF2B5EF4-FFF2-40B4-BE49-F238E27FC236}">
                <a16:creationId xmlns:a16="http://schemas.microsoft.com/office/drawing/2014/main" id="{BECA9AF5-21A0-B07D-09A4-B166AAB507A9}"/>
              </a:ext>
            </a:extLst>
          </p:cNvPr>
          <p:cNvCxnSpPr>
            <a:cxnSpLocks/>
            <a:stCxn id="14" idx="1"/>
            <a:endCxn id="4" idx="3"/>
          </p:cNvCxnSpPr>
          <p:nvPr/>
        </p:nvCxnSpPr>
        <p:spPr>
          <a:xfrm rot="10800000">
            <a:off x="2755141" y="4558557"/>
            <a:ext cx="1680334" cy="2012098"/>
          </a:xfrm>
          <a:prstGeom prst="bentConnector2">
            <a:avLst/>
          </a:prstGeom>
          <a:ln w="38100">
            <a:solidFill>
              <a:srgbClr val="92D050"/>
            </a:solidFill>
            <a:tailEnd type="triangle"/>
          </a:ln>
        </p:spPr>
        <p:style>
          <a:lnRef idx="1">
            <a:schemeClr val="accent1"/>
          </a:lnRef>
          <a:fillRef idx="0">
            <a:schemeClr val="accent1"/>
          </a:fillRef>
          <a:effectRef idx="0">
            <a:schemeClr val="accent1"/>
          </a:effectRef>
          <a:fontRef idx="minor">
            <a:schemeClr val="tx1"/>
          </a:fontRef>
        </p:style>
      </p:cxnSp>
      <p:pic>
        <p:nvPicPr>
          <p:cNvPr id="18" name="Grafik 17">
            <a:extLst>
              <a:ext uri="{FF2B5EF4-FFF2-40B4-BE49-F238E27FC236}">
                <a16:creationId xmlns:a16="http://schemas.microsoft.com/office/drawing/2014/main" id="{7035926F-3051-8B85-29B9-A8BAC5085980}"/>
              </a:ext>
            </a:extLst>
          </p:cNvPr>
          <p:cNvPicPr>
            <a:picLocks noChangeAspect="1"/>
          </p:cNvPicPr>
          <p:nvPr/>
        </p:nvPicPr>
        <p:blipFill>
          <a:blip r:embed="rId3"/>
          <a:stretch>
            <a:fillRect/>
          </a:stretch>
        </p:blipFill>
        <p:spPr>
          <a:xfrm flipH="1">
            <a:off x="-2" y="1"/>
            <a:ext cx="1840199" cy="1851268"/>
          </a:xfrm>
          <a:prstGeom prst="rect">
            <a:avLst/>
          </a:prstGeom>
        </p:spPr>
      </p:pic>
      <p:cxnSp>
        <p:nvCxnSpPr>
          <p:cNvPr id="45" name="Gerade Verbindung mit Pfeil 44">
            <a:extLst>
              <a:ext uri="{FF2B5EF4-FFF2-40B4-BE49-F238E27FC236}">
                <a16:creationId xmlns:a16="http://schemas.microsoft.com/office/drawing/2014/main" id="{862D45D1-B526-8AB5-FF8C-C7FBAE9FEE02}"/>
              </a:ext>
            </a:extLst>
          </p:cNvPr>
          <p:cNvCxnSpPr>
            <a:cxnSpLocks/>
          </p:cNvCxnSpPr>
          <p:nvPr/>
        </p:nvCxnSpPr>
        <p:spPr>
          <a:xfrm flipV="1">
            <a:off x="9486900" y="3585865"/>
            <a:ext cx="1031923" cy="262719"/>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Gerade Verbindung mit Pfeil 45">
            <a:extLst>
              <a:ext uri="{FF2B5EF4-FFF2-40B4-BE49-F238E27FC236}">
                <a16:creationId xmlns:a16="http://schemas.microsoft.com/office/drawing/2014/main" id="{98AFBB7D-8F9D-DF14-2EF1-3DB5D98DDED7}"/>
              </a:ext>
            </a:extLst>
          </p:cNvPr>
          <p:cNvCxnSpPr>
            <a:cxnSpLocks/>
          </p:cNvCxnSpPr>
          <p:nvPr/>
        </p:nvCxnSpPr>
        <p:spPr>
          <a:xfrm flipV="1">
            <a:off x="9486900" y="3791719"/>
            <a:ext cx="1031923" cy="56865"/>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Gerade Verbindung mit Pfeil 46">
            <a:extLst>
              <a:ext uri="{FF2B5EF4-FFF2-40B4-BE49-F238E27FC236}">
                <a16:creationId xmlns:a16="http://schemas.microsoft.com/office/drawing/2014/main" id="{89106C9C-960C-EDD8-AD9D-0D62FF6642F7}"/>
              </a:ext>
            </a:extLst>
          </p:cNvPr>
          <p:cNvCxnSpPr>
            <a:cxnSpLocks/>
          </p:cNvCxnSpPr>
          <p:nvPr/>
        </p:nvCxnSpPr>
        <p:spPr>
          <a:xfrm>
            <a:off x="9486900" y="3848584"/>
            <a:ext cx="1031923" cy="146144"/>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Gerade Verbindung mit Pfeil 47">
            <a:extLst>
              <a:ext uri="{FF2B5EF4-FFF2-40B4-BE49-F238E27FC236}">
                <a16:creationId xmlns:a16="http://schemas.microsoft.com/office/drawing/2014/main" id="{68B6019C-DB20-2FBC-5DA0-B072BB0DBBDA}"/>
              </a:ext>
            </a:extLst>
          </p:cNvPr>
          <p:cNvCxnSpPr>
            <a:cxnSpLocks/>
          </p:cNvCxnSpPr>
          <p:nvPr/>
        </p:nvCxnSpPr>
        <p:spPr>
          <a:xfrm>
            <a:off x="9486900" y="3848584"/>
            <a:ext cx="1031923" cy="435024"/>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9" name="Pfeil: nach unten 48">
            <a:extLst>
              <a:ext uri="{FF2B5EF4-FFF2-40B4-BE49-F238E27FC236}">
                <a16:creationId xmlns:a16="http://schemas.microsoft.com/office/drawing/2014/main" id="{B7210EDC-8B37-0EE5-1AEE-88BD69634D26}"/>
              </a:ext>
            </a:extLst>
          </p:cNvPr>
          <p:cNvSpPr/>
          <p:nvPr/>
        </p:nvSpPr>
        <p:spPr>
          <a:xfrm>
            <a:off x="11386686" y="4432300"/>
            <a:ext cx="622300" cy="977900"/>
          </a:xfrm>
          <a:prstGeom prst="downArrow">
            <a:avLst/>
          </a:prstGeom>
          <a:gradFill>
            <a:gsLst>
              <a:gs pos="0">
                <a:schemeClr val="accent6">
                  <a:lumMod val="60000"/>
                  <a:lumOff val="40000"/>
                </a:schemeClr>
              </a:gs>
              <a:gs pos="44000">
                <a:schemeClr val="accent6">
                  <a:lumMod val="20000"/>
                  <a:lumOff val="80000"/>
                </a:schemeClr>
              </a:gs>
              <a:gs pos="76000">
                <a:schemeClr val="accent5">
                  <a:lumMod val="40000"/>
                  <a:lumOff val="60000"/>
                </a:schemeClr>
              </a:gs>
              <a:gs pos="100000">
                <a:schemeClr val="accent5">
                  <a:lumMod val="75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lussdiagramm: Mehrere Dokumente 4">
            <a:extLst>
              <a:ext uri="{FF2B5EF4-FFF2-40B4-BE49-F238E27FC236}">
                <a16:creationId xmlns:a16="http://schemas.microsoft.com/office/drawing/2014/main" id="{02044EAC-A466-CF2F-7EB0-FECBCD0F024D}"/>
              </a:ext>
            </a:extLst>
          </p:cNvPr>
          <p:cNvSpPr/>
          <p:nvPr/>
        </p:nvSpPr>
        <p:spPr>
          <a:xfrm>
            <a:off x="10534365" y="2826505"/>
            <a:ext cx="2326943" cy="1796387"/>
          </a:xfrm>
          <a:prstGeom prst="flowChartMultidocument">
            <a:avLst/>
          </a:prstGeom>
          <a:solidFill>
            <a:schemeClr val="accent6">
              <a:lumMod val="7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noProof="0" dirty="0"/>
              <a:t>Introduction to </a:t>
            </a:r>
            <a:br>
              <a:rPr lang="en-GB" sz="2000" noProof="0" dirty="0"/>
            </a:br>
            <a:r>
              <a:rPr lang="en-GB" sz="2000" noProof="0" dirty="0"/>
              <a:t>90+ on-topic management methods</a:t>
            </a:r>
          </a:p>
        </p:txBody>
      </p:sp>
    </p:spTree>
    <p:extLst>
      <p:ext uri="{BB962C8B-B14F-4D97-AF65-F5344CB8AC3E}">
        <p14:creationId xmlns:p14="http://schemas.microsoft.com/office/powerpoint/2010/main" val="2827555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3089D-B371-34D5-4F18-C2FCDF51142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E0F60E0-6861-483F-295C-D345364892C9}"/>
              </a:ext>
            </a:extLst>
          </p:cNvPr>
          <p:cNvSpPr/>
          <p:nvPr/>
        </p:nvSpPr>
        <p:spPr>
          <a:xfrm>
            <a:off x="816650" y="641628"/>
            <a:ext cx="12997101" cy="1372314"/>
          </a:xfrm>
          <a:prstGeom prst="rect">
            <a:avLst/>
          </a:prstGeom>
          <a:noFill/>
          <a:ln/>
        </p:spPr>
        <p:txBody>
          <a:bodyPr wrap="square" lIns="0" tIns="0" rIns="0" bIns="0" rtlCol="0" anchor="t"/>
          <a:lstStyle/>
          <a:p>
            <a:pPr marL="0" indent="0" algn="l">
              <a:lnSpc>
                <a:spcPts val="5400"/>
              </a:lnSpc>
              <a:buNone/>
            </a:pPr>
            <a:r>
              <a:rPr lang="en" sz="4300" dirty="0">
                <a:solidFill>
                  <a:srgbClr val="38512F"/>
                </a:solidFill>
                <a:latin typeface="Lora" pitchFamily="34" charset="0"/>
                <a:ea typeface="Lora" pitchFamily="34" charset="-122"/>
                <a:cs typeface="Lora" pitchFamily="34" charset="-120"/>
              </a:rPr>
              <a:t>Training</a:t>
            </a:r>
            <a:endParaRPr lang="en-US" sz="4300" dirty="0"/>
          </a:p>
        </p:txBody>
      </p:sp>
      <p:sp>
        <p:nvSpPr>
          <p:cNvPr id="3" name="Text 1">
            <a:extLst>
              <a:ext uri="{FF2B5EF4-FFF2-40B4-BE49-F238E27FC236}">
                <a16:creationId xmlns:a16="http://schemas.microsoft.com/office/drawing/2014/main" id="{E6C631B5-15DB-5CFA-B9CD-9C8F8F4D55C5}"/>
              </a:ext>
            </a:extLst>
          </p:cNvPr>
          <p:cNvSpPr/>
          <p:nvPr/>
        </p:nvSpPr>
        <p:spPr>
          <a:xfrm>
            <a:off x="816650" y="2597110"/>
            <a:ext cx="3081457" cy="343138"/>
          </a:xfrm>
          <a:prstGeom prst="rect">
            <a:avLst/>
          </a:prstGeom>
          <a:noFill/>
          <a:ln/>
        </p:spPr>
        <p:txBody>
          <a:bodyPr wrap="none" lIns="0" tIns="0" rIns="0" bIns="0" rtlCol="0" anchor="t"/>
          <a:lstStyle/>
          <a:p>
            <a:pPr marL="0" indent="0" algn="l">
              <a:lnSpc>
                <a:spcPts val="2700"/>
              </a:lnSpc>
              <a:buNone/>
            </a:pPr>
            <a:r>
              <a:rPr lang="en" sz="2150" dirty="0">
                <a:solidFill>
                  <a:srgbClr val="38512F"/>
                </a:solidFill>
                <a:latin typeface="Lora" pitchFamily="34" charset="0"/>
                <a:ea typeface="Lora" pitchFamily="34" charset="-122"/>
                <a:cs typeface="Lora" pitchFamily="34" charset="-120"/>
              </a:rPr>
              <a:t>Training needs</a:t>
            </a:r>
            <a:endParaRPr lang="en-US" sz="2150" dirty="0"/>
          </a:p>
        </p:txBody>
      </p:sp>
      <p:sp>
        <p:nvSpPr>
          <p:cNvPr id="4" name="Text 2">
            <a:extLst>
              <a:ext uri="{FF2B5EF4-FFF2-40B4-BE49-F238E27FC236}">
                <a16:creationId xmlns:a16="http://schemas.microsoft.com/office/drawing/2014/main" id="{4608E7ED-BC0F-7132-6F7F-CCFF6FA57F60}"/>
              </a:ext>
            </a:extLst>
          </p:cNvPr>
          <p:cNvSpPr/>
          <p:nvPr/>
        </p:nvSpPr>
        <p:spPr>
          <a:xfrm>
            <a:off x="816650" y="3173492"/>
            <a:ext cx="3952399" cy="1493520"/>
          </a:xfrm>
          <a:prstGeom prst="rect">
            <a:avLst/>
          </a:prstGeom>
          <a:noFill/>
          <a:ln/>
        </p:spPr>
        <p:txBody>
          <a:bodyPr wrap="square" lIns="0" tIns="0" rIns="0" bIns="0" rtlCol="0" anchor="t"/>
          <a:lstStyle/>
          <a:p>
            <a:pPr fontAlgn="b">
              <a:lnSpc>
                <a:spcPts val="2900"/>
              </a:lnSpc>
            </a:pPr>
            <a:r>
              <a:rPr lang="en-GB" dirty="0">
                <a:solidFill>
                  <a:srgbClr val="3A3630"/>
                </a:solidFill>
                <a:latin typeface="Source Sans Pro" pitchFamily="34" charset="0"/>
                <a:ea typeface="Source Sans Pro" pitchFamily="34" charset="-122"/>
              </a:rPr>
              <a:t>Definition of training needs, mapping profiles against the EFQM 4.0 Model for identifying missing gaps for specific cases &amp; adapting existing self-assessment to project requirements </a:t>
            </a:r>
          </a:p>
        </p:txBody>
      </p:sp>
      <p:sp>
        <p:nvSpPr>
          <p:cNvPr id="6" name="Text 4">
            <a:extLst>
              <a:ext uri="{FF2B5EF4-FFF2-40B4-BE49-F238E27FC236}">
                <a16:creationId xmlns:a16="http://schemas.microsoft.com/office/drawing/2014/main" id="{40698D6D-CEE6-6B7C-18C4-8AFA38015ED2}"/>
              </a:ext>
            </a:extLst>
          </p:cNvPr>
          <p:cNvSpPr/>
          <p:nvPr/>
        </p:nvSpPr>
        <p:spPr>
          <a:xfrm>
            <a:off x="5345787" y="2597110"/>
            <a:ext cx="2744986" cy="343138"/>
          </a:xfrm>
          <a:prstGeom prst="rect">
            <a:avLst/>
          </a:prstGeom>
          <a:noFill/>
          <a:ln/>
        </p:spPr>
        <p:txBody>
          <a:bodyPr wrap="none" lIns="0" tIns="0" rIns="0" bIns="0" rtlCol="0" anchor="t"/>
          <a:lstStyle/>
          <a:p>
            <a:pPr marL="0" indent="0" algn="l">
              <a:lnSpc>
                <a:spcPts val="2700"/>
              </a:lnSpc>
              <a:buNone/>
            </a:pPr>
            <a:r>
              <a:rPr lang="en" sz="2150" dirty="0">
                <a:solidFill>
                  <a:srgbClr val="38512F"/>
                </a:solidFill>
                <a:latin typeface="Lora" pitchFamily="34" charset="0"/>
                <a:ea typeface="Lora" pitchFamily="34" charset="-122"/>
                <a:cs typeface="Lora" pitchFamily="34" charset="-120"/>
              </a:rPr>
              <a:t>Curriculum Development</a:t>
            </a:r>
            <a:endParaRPr lang="en-US" sz="2150" dirty="0"/>
          </a:p>
        </p:txBody>
      </p:sp>
      <p:sp>
        <p:nvSpPr>
          <p:cNvPr id="7" name="Text 5">
            <a:extLst>
              <a:ext uri="{FF2B5EF4-FFF2-40B4-BE49-F238E27FC236}">
                <a16:creationId xmlns:a16="http://schemas.microsoft.com/office/drawing/2014/main" id="{51D3B31B-FB4D-9E94-5F05-DAD02D80B371}"/>
              </a:ext>
            </a:extLst>
          </p:cNvPr>
          <p:cNvSpPr/>
          <p:nvPr/>
        </p:nvSpPr>
        <p:spPr>
          <a:xfrm>
            <a:off x="5345787" y="3173492"/>
            <a:ext cx="3952399" cy="1493520"/>
          </a:xfrm>
          <a:prstGeom prst="rect">
            <a:avLst/>
          </a:prstGeom>
          <a:noFill/>
          <a:ln/>
        </p:spPr>
        <p:txBody>
          <a:bodyPr wrap="square" lIns="0" tIns="0" rIns="0" bIns="0" rtlCol="0" anchor="t"/>
          <a:lstStyle/>
          <a:p>
            <a:pPr fontAlgn="b">
              <a:lnSpc>
                <a:spcPts val="2900"/>
              </a:lnSpc>
            </a:pPr>
            <a:r>
              <a:rPr lang="en-GB" dirty="0">
                <a:solidFill>
                  <a:srgbClr val="3A3630"/>
                </a:solidFill>
                <a:latin typeface="Source Sans Pro" pitchFamily="34" charset="0"/>
                <a:ea typeface="Source Sans Pro" pitchFamily="34" charset="-122"/>
              </a:rPr>
              <a:t>Designing and developing one approach, format / materials for training courses, facilitated trainings, online self-learning/ WBL needs; </a:t>
            </a:r>
          </a:p>
        </p:txBody>
      </p:sp>
      <p:sp>
        <p:nvSpPr>
          <p:cNvPr id="9" name="Text 7">
            <a:extLst>
              <a:ext uri="{FF2B5EF4-FFF2-40B4-BE49-F238E27FC236}">
                <a16:creationId xmlns:a16="http://schemas.microsoft.com/office/drawing/2014/main" id="{E63FE102-980B-E172-BA1A-A6C36AC9DDE5}"/>
              </a:ext>
            </a:extLst>
          </p:cNvPr>
          <p:cNvSpPr/>
          <p:nvPr/>
        </p:nvSpPr>
        <p:spPr>
          <a:xfrm>
            <a:off x="9874925" y="2597110"/>
            <a:ext cx="2744986" cy="343138"/>
          </a:xfrm>
          <a:prstGeom prst="rect">
            <a:avLst/>
          </a:prstGeom>
          <a:noFill/>
          <a:ln/>
        </p:spPr>
        <p:txBody>
          <a:bodyPr wrap="none" lIns="0" tIns="0" rIns="0" bIns="0" rtlCol="0" anchor="t"/>
          <a:lstStyle/>
          <a:p>
            <a:pPr marL="0" indent="0" algn="l">
              <a:lnSpc>
                <a:spcPts val="2700"/>
              </a:lnSpc>
              <a:buNone/>
            </a:pPr>
            <a:r>
              <a:rPr lang="en" sz="2150" dirty="0">
                <a:solidFill>
                  <a:srgbClr val="38512F"/>
                </a:solidFill>
                <a:latin typeface="Lora" pitchFamily="34" charset="0"/>
                <a:ea typeface="Lora" pitchFamily="34" charset="-122"/>
                <a:cs typeface="Lora" pitchFamily="34" charset="-120"/>
              </a:rPr>
              <a:t>Piloting and Improvement</a:t>
            </a:r>
            <a:endParaRPr lang="en-US" sz="2150" dirty="0"/>
          </a:p>
        </p:txBody>
      </p:sp>
      <p:sp>
        <p:nvSpPr>
          <p:cNvPr id="10" name="Text 8">
            <a:extLst>
              <a:ext uri="{FF2B5EF4-FFF2-40B4-BE49-F238E27FC236}">
                <a16:creationId xmlns:a16="http://schemas.microsoft.com/office/drawing/2014/main" id="{0E742D67-5117-1829-8E05-E5B25BA75D5A}"/>
              </a:ext>
            </a:extLst>
          </p:cNvPr>
          <p:cNvSpPr/>
          <p:nvPr/>
        </p:nvSpPr>
        <p:spPr>
          <a:xfrm>
            <a:off x="10070868" y="3173492"/>
            <a:ext cx="3952399" cy="1493520"/>
          </a:xfrm>
          <a:prstGeom prst="rect">
            <a:avLst/>
          </a:prstGeom>
          <a:noFill/>
          <a:ln/>
        </p:spPr>
        <p:txBody>
          <a:bodyPr wrap="square" lIns="0" tIns="0" rIns="0" bIns="0" rtlCol="0" anchor="t"/>
          <a:lstStyle/>
          <a:p>
            <a:pPr fontAlgn="b">
              <a:lnSpc>
                <a:spcPts val="2900"/>
              </a:lnSpc>
            </a:pPr>
            <a:r>
              <a:rPr lang="en-GB" dirty="0">
                <a:solidFill>
                  <a:srgbClr val="3A3630"/>
                </a:solidFill>
                <a:latin typeface="Source Sans Pro" pitchFamily="34" charset="0"/>
                <a:ea typeface="Source Sans Pro" pitchFamily="34" charset="-122"/>
              </a:rPr>
              <a:t>Adapting and transferring all selected and newly developed training materials to this common new format</a:t>
            </a:r>
            <a:endParaRPr lang="es-ES" dirty="0">
              <a:solidFill>
                <a:srgbClr val="3A3630"/>
              </a:solidFill>
              <a:latin typeface="Source Sans Pro" pitchFamily="34" charset="0"/>
              <a:ea typeface="Source Sans Pro" pitchFamily="34" charset="-122"/>
            </a:endParaRPr>
          </a:p>
          <a:p>
            <a:pPr fontAlgn="b">
              <a:lnSpc>
                <a:spcPts val="2900"/>
              </a:lnSpc>
            </a:pPr>
            <a:r>
              <a:rPr lang="en-GB" dirty="0">
                <a:solidFill>
                  <a:srgbClr val="3A3630"/>
                </a:solidFill>
                <a:latin typeface="Source Sans Pro" pitchFamily="34" charset="0"/>
                <a:ea typeface="Source Sans Pro" pitchFamily="34" charset="-122"/>
              </a:rPr>
              <a:t>Localisation of individual training modules according to partner regions' requirements</a:t>
            </a:r>
            <a:endParaRPr lang="es-ES" dirty="0">
              <a:solidFill>
                <a:srgbClr val="3A3630"/>
              </a:solidFill>
              <a:latin typeface="Source Sans Pro" pitchFamily="34" charset="0"/>
              <a:ea typeface="Source Sans Pro" pitchFamily="34" charset="-122"/>
            </a:endParaRPr>
          </a:p>
          <a:p>
            <a:pPr fontAlgn="b">
              <a:lnSpc>
                <a:spcPts val="2900"/>
              </a:lnSpc>
            </a:pPr>
            <a:r>
              <a:rPr lang="en-GB" dirty="0">
                <a:solidFill>
                  <a:srgbClr val="3A3630"/>
                </a:solidFill>
                <a:latin typeface="Source Sans Pro" pitchFamily="34" charset="0"/>
                <a:ea typeface="Source Sans Pro" pitchFamily="34" charset="-122"/>
              </a:rPr>
              <a:t>Selecting an e- platform and adapting it towards a holistic </a:t>
            </a:r>
            <a:r>
              <a:rPr lang="en-GB" dirty="0" err="1">
                <a:solidFill>
                  <a:srgbClr val="3A3630"/>
                </a:solidFill>
                <a:latin typeface="Source Sans Pro" pitchFamily="34" charset="0"/>
                <a:ea typeface="Source Sans Pro" pitchFamily="34" charset="-122"/>
              </a:rPr>
              <a:t>ExCurS</a:t>
            </a:r>
            <a:r>
              <a:rPr lang="en-GB" dirty="0">
                <a:solidFill>
                  <a:srgbClr val="3A3630"/>
                </a:solidFill>
                <a:latin typeface="Source Sans Pro" pitchFamily="34" charset="0"/>
                <a:ea typeface="Source Sans Pro" pitchFamily="34" charset="-122"/>
              </a:rPr>
              <a:t> management training web offer; implementing &amp; running the interactive web modules on the platform during the project duration</a:t>
            </a:r>
            <a:endParaRPr lang="es-ES" dirty="0">
              <a:solidFill>
                <a:srgbClr val="3A3630"/>
              </a:solidFill>
              <a:latin typeface="Source Sans Pro" pitchFamily="34" charset="0"/>
              <a:ea typeface="Source Sans Pro" pitchFamily="34" charset="-122"/>
            </a:endParaRPr>
          </a:p>
        </p:txBody>
      </p:sp>
      <p:sp>
        <p:nvSpPr>
          <p:cNvPr id="12" name="Text 10">
            <a:extLst>
              <a:ext uri="{FF2B5EF4-FFF2-40B4-BE49-F238E27FC236}">
                <a16:creationId xmlns:a16="http://schemas.microsoft.com/office/drawing/2014/main" id="{041E6F9B-7CE0-DB23-98FE-29FCF0335D3B}"/>
              </a:ext>
            </a:extLst>
          </p:cNvPr>
          <p:cNvSpPr/>
          <p:nvPr/>
        </p:nvSpPr>
        <p:spPr>
          <a:xfrm>
            <a:off x="816650" y="7452358"/>
            <a:ext cx="12997101" cy="746760"/>
          </a:xfrm>
          <a:prstGeom prst="rect">
            <a:avLst/>
          </a:prstGeom>
          <a:noFill/>
          <a:ln/>
        </p:spPr>
        <p:txBody>
          <a:bodyPr wrap="square" lIns="0" tIns="0" rIns="0" bIns="0" rtlCol="0" anchor="t"/>
          <a:lstStyle/>
          <a:p>
            <a:pPr marL="0" indent="0" algn="l">
              <a:lnSpc>
                <a:spcPts val="2900"/>
              </a:lnSpc>
              <a:buNone/>
            </a:pPr>
            <a:r>
              <a:rPr lang="en" sz="1800" dirty="0">
                <a:solidFill>
                  <a:srgbClr val="3A3630"/>
                </a:solidFill>
                <a:latin typeface="Source Sans Pro" pitchFamily="34" charset="0"/>
                <a:ea typeface="Source Sans Pro" pitchFamily="34" charset="-122"/>
                <a:cs typeface="Source Sans Pro" pitchFamily="34" charset="-120"/>
              </a:rPr>
              <a:t>The training is divided in 12 modules in all languages and 39 training modules as additional material just in English </a:t>
            </a:r>
            <a:endParaRPr lang="en-US" sz="1800" dirty="0"/>
          </a:p>
        </p:txBody>
      </p:sp>
    </p:spTree>
    <p:extLst>
      <p:ext uri="{BB962C8B-B14F-4D97-AF65-F5344CB8AC3E}">
        <p14:creationId xmlns:p14="http://schemas.microsoft.com/office/powerpoint/2010/main" val="4104175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F0E3F29A-4D77-842E-D8AE-5CB671BC1234}"/>
              </a:ext>
            </a:extLst>
          </p:cNvPr>
          <p:cNvGraphicFramePr>
            <a:graphicFrameLocks noGrp="1"/>
          </p:cNvGraphicFramePr>
          <p:nvPr>
            <p:extLst>
              <p:ext uri="{D42A27DB-BD31-4B8C-83A1-F6EECF244321}">
                <p14:modId xmlns:p14="http://schemas.microsoft.com/office/powerpoint/2010/main" val="2190182319"/>
              </p:ext>
            </p:extLst>
          </p:nvPr>
        </p:nvGraphicFramePr>
        <p:xfrm>
          <a:off x="2715821" y="2094017"/>
          <a:ext cx="9042399" cy="5061529"/>
        </p:xfrm>
        <a:graphic>
          <a:graphicData uri="http://schemas.openxmlformats.org/drawingml/2006/table">
            <a:tbl>
              <a:tblPr>
                <a:tableStyleId>{5C22544A-7EE6-4342-B048-85BDC9FD1C3A}</a:tableStyleId>
              </a:tblPr>
              <a:tblGrid>
                <a:gridCol w="1392839">
                  <a:extLst>
                    <a:ext uri="{9D8B030D-6E8A-4147-A177-3AD203B41FA5}">
                      <a16:colId xmlns:a16="http://schemas.microsoft.com/office/drawing/2014/main" val="1992810620"/>
                    </a:ext>
                  </a:extLst>
                </a:gridCol>
                <a:gridCol w="6256721">
                  <a:extLst>
                    <a:ext uri="{9D8B030D-6E8A-4147-A177-3AD203B41FA5}">
                      <a16:colId xmlns:a16="http://schemas.microsoft.com/office/drawing/2014/main" val="1325340552"/>
                    </a:ext>
                  </a:extLst>
                </a:gridCol>
                <a:gridCol w="1392839">
                  <a:extLst>
                    <a:ext uri="{9D8B030D-6E8A-4147-A177-3AD203B41FA5}">
                      <a16:colId xmlns:a16="http://schemas.microsoft.com/office/drawing/2014/main" val="2765093146"/>
                    </a:ext>
                  </a:extLst>
                </a:gridCol>
              </a:tblGrid>
              <a:tr h="343155">
                <a:tc>
                  <a:txBody>
                    <a:bodyPr/>
                    <a:lstStyle/>
                    <a:p>
                      <a:pPr algn="ctr" fontAlgn="ctr"/>
                      <a:r>
                        <a:rPr lang="en-GB" sz="1400" b="1" u="none" strike="noStrike" noProof="0" dirty="0">
                          <a:effectLst/>
                        </a:rPr>
                        <a:t>Nº</a:t>
                      </a:r>
                      <a:endParaRPr lang="en-GB" sz="1400" b="1" i="0" u="none" strike="noStrike" noProof="0" dirty="0">
                        <a:solidFill>
                          <a:srgbClr val="FFFFFF"/>
                        </a:solidFill>
                        <a:effectLst/>
                        <a:latin typeface="Calibri" panose="020F0502020204030204" pitchFamily="34" charset="0"/>
                      </a:endParaRPr>
                    </a:p>
                  </a:txBody>
                  <a:tcPr marL="6350" marR="6350" marT="6350" marB="0" anchor="ctr"/>
                </a:tc>
                <a:tc>
                  <a:txBody>
                    <a:bodyPr/>
                    <a:lstStyle/>
                    <a:p>
                      <a:pPr algn="l" fontAlgn="ctr"/>
                      <a:r>
                        <a:rPr lang="en-GB" sz="1600" b="1" u="none" strike="noStrike" noProof="0" dirty="0">
                          <a:effectLst/>
                        </a:rPr>
                        <a:t>Modules available in all languages (12 MODULES)</a:t>
                      </a:r>
                      <a:endParaRPr lang="en-GB" sz="1600" b="1" i="0" u="none" strike="noStrike" noProof="0" dirty="0">
                        <a:solidFill>
                          <a:srgbClr val="FFFFFF"/>
                        </a:solidFill>
                        <a:effectLst/>
                        <a:latin typeface="Calibri" panose="020F0502020204030204" pitchFamily="34" charset="0"/>
                      </a:endParaRPr>
                    </a:p>
                  </a:txBody>
                  <a:tcPr marL="6350" marR="6350" marT="6350" marB="0" anchor="ctr"/>
                </a:tc>
                <a:tc>
                  <a:txBody>
                    <a:bodyPr/>
                    <a:lstStyle/>
                    <a:p>
                      <a:pPr algn="ctr" fontAlgn="ctr"/>
                      <a:r>
                        <a:rPr lang="en-GB" sz="1600" u="none" strike="noStrike" noProof="0" dirty="0">
                          <a:effectLst/>
                        </a:rPr>
                        <a:t> </a:t>
                      </a:r>
                      <a:endParaRPr lang="en-GB" sz="1600" b="1" i="0" u="none" strike="noStrike" noProof="0" dirty="0">
                        <a:solidFill>
                          <a:srgbClr val="FFFFFF"/>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432181118"/>
                  </a:ext>
                </a:extLst>
              </a:tr>
              <a:tr h="321707">
                <a:tc>
                  <a:txBody>
                    <a:bodyPr/>
                    <a:lstStyle/>
                    <a:p>
                      <a:pPr algn="ctr" fontAlgn="ctr"/>
                      <a:r>
                        <a:rPr lang="en-GB" sz="1400" u="none" strike="noStrike" noProof="0" dirty="0">
                          <a:effectLst/>
                        </a:rPr>
                        <a:t>1</a:t>
                      </a:r>
                      <a:endParaRPr lang="en-GB" sz="14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l" fontAlgn="ctr"/>
                      <a:r>
                        <a:rPr lang="en-GB" sz="1600" u="none" strike="noStrike" noProof="0" dirty="0">
                          <a:effectLst/>
                        </a:rPr>
                        <a:t>Connected company / Smart factory</a:t>
                      </a:r>
                      <a:endParaRPr lang="en-GB" sz="16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noProof="0" dirty="0">
                          <a:effectLst/>
                        </a:rPr>
                        <a:t>2</a:t>
                      </a:r>
                      <a:endParaRPr lang="en-GB" sz="1600" b="1" i="0" u="none" strike="noStrike" noProof="0" dirty="0">
                        <a:solidFill>
                          <a:srgbClr val="00B05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501527802"/>
                  </a:ext>
                </a:extLst>
              </a:tr>
              <a:tr h="321707">
                <a:tc>
                  <a:txBody>
                    <a:bodyPr/>
                    <a:lstStyle/>
                    <a:p>
                      <a:pPr algn="ctr" fontAlgn="ctr"/>
                      <a:r>
                        <a:rPr lang="en-GB" sz="1400" u="none" strike="noStrike" noProof="0" dirty="0">
                          <a:effectLst/>
                        </a:rPr>
                        <a:t>2</a:t>
                      </a:r>
                      <a:endParaRPr lang="en-GB" sz="14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l" fontAlgn="ctr"/>
                      <a:r>
                        <a:rPr lang="en-GB" sz="1600" u="none" strike="noStrike" noProof="0" dirty="0">
                          <a:effectLst/>
                        </a:rPr>
                        <a:t>Customer requirement matrix (QFD) </a:t>
                      </a:r>
                      <a:endParaRPr lang="en-GB" sz="16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noProof="0" dirty="0">
                          <a:effectLst/>
                        </a:rPr>
                        <a:t>1</a:t>
                      </a:r>
                      <a:endParaRPr lang="en-GB" sz="1600" b="1" i="0" u="none" strike="noStrike" noProof="0" dirty="0">
                        <a:solidFill>
                          <a:srgbClr val="00B05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4260005730"/>
                  </a:ext>
                </a:extLst>
              </a:tr>
              <a:tr h="321707">
                <a:tc>
                  <a:txBody>
                    <a:bodyPr/>
                    <a:lstStyle/>
                    <a:p>
                      <a:pPr algn="ctr" fontAlgn="ctr"/>
                      <a:r>
                        <a:rPr lang="en-GB" sz="1400" u="none" strike="noStrike" noProof="0" dirty="0">
                          <a:effectLst/>
                        </a:rPr>
                        <a:t>3</a:t>
                      </a:r>
                      <a:endParaRPr lang="en-GB" sz="14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l" fontAlgn="ctr"/>
                      <a:r>
                        <a:rPr lang="en-GB" sz="1600" u="none" strike="noStrike" noProof="0" dirty="0">
                          <a:effectLst/>
                        </a:rPr>
                        <a:t>Data-enabled resource optimisation </a:t>
                      </a:r>
                      <a:endParaRPr lang="en-GB" sz="16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noProof="0" dirty="0">
                          <a:effectLst/>
                        </a:rPr>
                        <a:t>1</a:t>
                      </a:r>
                      <a:endParaRPr lang="en-GB" sz="1600" b="1" i="0" u="none" strike="noStrike" noProof="0" dirty="0">
                        <a:solidFill>
                          <a:srgbClr val="00B05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532249838"/>
                  </a:ext>
                </a:extLst>
              </a:tr>
              <a:tr h="321707">
                <a:tc>
                  <a:txBody>
                    <a:bodyPr/>
                    <a:lstStyle/>
                    <a:p>
                      <a:pPr algn="ctr" fontAlgn="ctr"/>
                      <a:r>
                        <a:rPr lang="en-GB" sz="1400" u="none" strike="noStrike" noProof="0" dirty="0">
                          <a:effectLst/>
                        </a:rPr>
                        <a:t>4</a:t>
                      </a:r>
                      <a:endParaRPr lang="en-GB" sz="14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l" fontAlgn="ctr"/>
                      <a:r>
                        <a:rPr lang="en-GB" sz="1600" u="none" strike="noStrike" noProof="0" dirty="0">
                          <a:effectLst/>
                        </a:rPr>
                        <a:t>Digital Assistant systems </a:t>
                      </a:r>
                      <a:endParaRPr lang="en-GB" sz="16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noProof="0" dirty="0">
                          <a:effectLst/>
                        </a:rPr>
                        <a:t>2</a:t>
                      </a:r>
                      <a:endParaRPr lang="en-GB" sz="1600" b="1" i="0" u="none" strike="noStrike" noProof="0" dirty="0">
                        <a:solidFill>
                          <a:srgbClr val="00B05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856424144"/>
                  </a:ext>
                </a:extLst>
              </a:tr>
              <a:tr h="369964">
                <a:tc>
                  <a:txBody>
                    <a:bodyPr/>
                    <a:lstStyle/>
                    <a:p>
                      <a:pPr algn="ctr" fontAlgn="ctr"/>
                      <a:r>
                        <a:rPr lang="en-GB" sz="1400" u="none" strike="noStrike" noProof="0" dirty="0">
                          <a:effectLst/>
                        </a:rPr>
                        <a:t>5</a:t>
                      </a:r>
                      <a:endParaRPr lang="en-GB" sz="14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l" fontAlgn="ctr"/>
                      <a:r>
                        <a:rPr lang="en-GB" sz="1600" u="none" strike="noStrike" noProof="0" dirty="0">
                          <a:effectLst/>
                        </a:rPr>
                        <a:t>Digital Twin of the facility</a:t>
                      </a:r>
                      <a:endParaRPr lang="en-GB" sz="16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noProof="0" dirty="0">
                          <a:effectLst/>
                        </a:rPr>
                        <a:t>2</a:t>
                      </a:r>
                      <a:endParaRPr lang="en-GB" sz="1600" b="1" i="0" u="none" strike="noStrike" noProof="0" dirty="0">
                        <a:solidFill>
                          <a:srgbClr val="FF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472623793"/>
                  </a:ext>
                </a:extLst>
              </a:tr>
              <a:tr h="820355">
                <a:tc>
                  <a:txBody>
                    <a:bodyPr/>
                    <a:lstStyle/>
                    <a:p>
                      <a:pPr algn="ctr" fontAlgn="ctr"/>
                      <a:r>
                        <a:rPr lang="en-GB" sz="1400" u="none" strike="noStrike" noProof="0" dirty="0">
                          <a:effectLst/>
                        </a:rPr>
                        <a:t>6</a:t>
                      </a:r>
                      <a:endParaRPr lang="en-GB" sz="14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l" fontAlgn="ctr"/>
                      <a:r>
                        <a:rPr lang="en-GB" sz="1600" u="none" strike="noStrike" noProof="0" dirty="0">
                          <a:effectLst/>
                        </a:rPr>
                        <a:t>KPI Analysis (GAIA)- Key Performance Indicators </a:t>
                      </a:r>
                      <a:endParaRPr lang="en-GB" sz="16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noProof="0" dirty="0">
                          <a:effectLst/>
                        </a:rPr>
                        <a:t>1</a:t>
                      </a:r>
                      <a:endParaRPr lang="en-GB" sz="1600" b="1" i="0" u="none" strike="noStrike" noProof="0" dirty="0">
                        <a:solidFill>
                          <a:srgbClr val="00B05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619578702"/>
                  </a:ext>
                </a:extLst>
              </a:tr>
              <a:tr h="321707">
                <a:tc>
                  <a:txBody>
                    <a:bodyPr/>
                    <a:lstStyle/>
                    <a:p>
                      <a:pPr algn="ctr" fontAlgn="ctr"/>
                      <a:r>
                        <a:rPr lang="en-GB" sz="1400" u="none" strike="noStrike" noProof="0" dirty="0">
                          <a:effectLst/>
                        </a:rPr>
                        <a:t>7</a:t>
                      </a:r>
                      <a:endParaRPr lang="en-GB" sz="14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l" fontAlgn="ctr"/>
                      <a:r>
                        <a:rPr lang="en-GB" sz="1600" u="none" strike="noStrike" noProof="0" dirty="0">
                          <a:effectLst/>
                        </a:rPr>
                        <a:t>Predictive maintenance </a:t>
                      </a:r>
                      <a:endParaRPr lang="en-GB" sz="16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noProof="0" dirty="0">
                          <a:effectLst/>
                        </a:rPr>
                        <a:t>1</a:t>
                      </a:r>
                      <a:endParaRPr lang="en-GB" sz="1600" b="1" i="0" u="none" strike="noStrike" noProof="0" dirty="0">
                        <a:solidFill>
                          <a:srgbClr val="00B05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04431424"/>
                  </a:ext>
                </a:extLst>
              </a:tr>
              <a:tr h="321707">
                <a:tc>
                  <a:txBody>
                    <a:bodyPr/>
                    <a:lstStyle/>
                    <a:p>
                      <a:pPr algn="ctr" fontAlgn="ctr"/>
                      <a:r>
                        <a:rPr lang="en-GB" sz="1400" u="none" strike="noStrike" noProof="0" dirty="0">
                          <a:effectLst/>
                        </a:rPr>
                        <a:t>8</a:t>
                      </a:r>
                      <a:endParaRPr lang="en-GB" sz="14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l" fontAlgn="ctr"/>
                      <a:r>
                        <a:rPr lang="en-GB" sz="1600" u="none" strike="noStrike" noProof="0" dirty="0">
                          <a:effectLst/>
                        </a:rPr>
                        <a:t>Process identification and mapping</a:t>
                      </a:r>
                      <a:endParaRPr lang="en-GB" sz="16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noProof="0" dirty="0">
                          <a:effectLst/>
                        </a:rPr>
                        <a:t>2</a:t>
                      </a:r>
                      <a:endParaRPr lang="en-GB" sz="1600" b="1" i="0" u="none" strike="noStrike" noProof="0" dirty="0">
                        <a:solidFill>
                          <a:srgbClr val="FF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4238002474"/>
                  </a:ext>
                </a:extLst>
              </a:tr>
              <a:tr h="632692">
                <a:tc>
                  <a:txBody>
                    <a:bodyPr/>
                    <a:lstStyle/>
                    <a:p>
                      <a:pPr algn="ctr" fontAlgn="ctr"/>
                      <a:r>
                        <a:rPr lang="en-GB" sz="1400" u="none" strike="noStrike" noProof="0" dirty="0">
                          <a:effectLst/>
                        </a:rPr>
                        <a:t>9</a:t>
                      </a:r>
                      <a:endParaRPr lang="en-GB" sz="14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l" fontAlgn="ctr"/>
                      <a:r>
                        <a:rPr lang="en-GB" sz="1600" u="none" strike="noStrike" noProof="0" dirty="0">
                          <a:effectLst/>
                        </a:rPr>
                        <a:t>Benchmarking /CONTINUAL IMPROVEMENT &amp; BENCHMARKING</a:t>
                      </a:r>
                      <a:endParaRPr lang="en-GB" sz="16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noProof="0" dirty="0">
                          <a:effectLst/>
                        </a:rPr>
                        <a:t>3</a:t>
                      </a:r>
                      <a:endParaRPr lang="en-GB" sz="1600" b="1" i="0" u="none" strike="noStrike" noProof="0" dirty="0">
                        <a:solidFill>
                          <a:srgbClr val="00B05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562629860"/>
                  </a:ext>
                </a:extLst>
              </a:tr>
              <a:tr h="321707">
                <a:tc>
                  <a:txBody>
                    <a:bodyPr/>
                    <a:lstStyle/>
                    <a:p>
                      <a:pPr algn="ctr" fontAlgn="ctr"/>
                      <a:r>
                        <a:rPr lang="en-GB" sz="1400" u="none" strike="noStrike" noProof="0" dirty="0">
                          <a:effectLst/>
                        </a:rPr>
                        <a:t>10</a:t>
                      </a:r>
                      <a:endParaRPr lang="en-GB" sz="14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l" fontAlgn="ctr"/>
                      <a:r>
                        <a:rPr lang="en-GB" sz="1600" u="none" strike="noStrike" noProof="0" dirty="0">
                          <a:effectLst/>
                        </a:rPr>
                        <a:t>Digital Human Resource Management</a:t>
                      </a:r>
                      <a:endParaRPr lang="en-GB" sz="16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noProof="0" dirty="0">
                          <a:effectLst/>
                        </a:rPr>
                        <a:t>2</a:t>
                      </a:r>
                      <a:endParaRPr lang="en-GB" sz="1600" b="1" i="0" u="none" strike="noStrike" noProof="0" dirty="0">
                        <a:solidFill>
                          <a:srgbClr val="FF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761652111"/>
                  </a:ext>
                </a:extLst>
              </a:tr>
              <a:tr h="321707">
                <a:tc>
                  <a:txBody>
                    <a:bodyPr/>
                    <a:lstStyle/>
                    <a:p>
                      <a:pPr algn="ctr" fontAlgn="ctr"/>
                      <a:r>
                        <a:rPr lang="en-GB" sz="1400" u="none" strike="noStrike" noProof="0" dirty="0">
                          <a:effectLst/>
                        </a:rPr>
                        <a:t>11</a:t>
                      </a:r>
                      <a:endParaRPr lang="en-GB" sz="14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l" fontAlgn="ctr"/>
                      <a:r>
                        <a:rPr lang="en-GB" sz="1600" u="none" strike="noStrike" noProof="0" dirty="0">
                          <a:effectLst/>
                        </a:rPr>
                        <a:t>EU_UN_ILO polices combined</a:t>
                      </a:r>
                      <a:endParaRPr lang="en-GB" sz="16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noProof="0" dirty="0">
                          <a:effectLst/>
                        </a:rPr>
                        <a:t>2</a:t>
                      </a:r>
                      <a:endParaRPr lang="en-GB" sz="1600" b="1" i="0" u="none" strike="noStrike" noProof="0" dirty="0">
                        <a:solidFill>
                          <a:srgbClr val="00B05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958312843"/>
                  </a:ext>
                </a:extLst>
              </a:tr>
              <a:tr h="321707">
                <a:tc>
                  <a:txBody>
                    <a:bodyPr/>
                    <a:lstStyle/>
                    <a:p>
                      <a:pPr algn="ctr" fontAlgn="ctr"/>
                      <a:r>
                        <a:rPr lang="en-GB" sz="1400" u="none" strike="noStrike" noProof="0" dirty="0">
                          <a:effectLst/>
                        </a:rPr>
                        <a:t>12</a:t>
                      </a:r>
                      <a:endParaRPr lang="en-GB" sz="14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l" fontAlgn="ctr"/>
                      <a:r>
                        <a:rPr lang="en-GB" sz="1600" u="none" strike="noStrike" noProof="0" dirty="0">
                          <a:effectLst/>
                        </a:rPr>
                        <a:t>Brainstorming </a:t>
                      </a:r>
                      <a:endParaRPr lang="en-GB" sz="1600" b="1" i="0" u="none" strike="noStrike" noProof="0"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600" u="none" strike="noStrike" noProof="0" dirty="0">
                          <a:effectLst/>
                        </a:rPr>
                        <a:t>3</a:t>
                      </a:r>
                      <a:endParaRPr lang="en-GB" sz="1600" b="1" i="0" u="none" strike="noStrike" noProof="0" dirty="0">
                        <a:solidFill>
                          <a:srgbClr val="00B05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618375936"/>
                  </a:ext>
                </a:extLst>
              </a:tr>
            </a:tbl>
          </a:graphicData>
        </a:graphic>
      </p:graphicFrame>
      <p:sp>
        <p:nvSpPr>
          <p:cNvPr id="3" name="Text 0">
            <a:extLst>
              <a:ext uri="{FF2B5EF4-FFF2-40B4-BE49-F238E27FC236}">
                <a16:creationId xmlns:a16="http://schemas.microsoft.com/office/drawing/2014/main" id="{32829F35-78D1-A210-4135-AA8031FA1308}"/>
              </a:ext>
            </a:extLst>
          </p:cNvPr>
          <p:cNvSpPr/>
          <p:nvPr/>
        </p:nvSpPr>
        <p:spPr>
          <a:xfrm>
            <a:off x="816651" y="641628"/>
            <a:ext cx="7565350" cy="733931"/>
          </a:xfrm>
          <a:prstGeom prst="rect">
            <a:avLst/>
          </a:prstGeom>
          <a:noFill/>
          <a:ln/>
        </p:spPr>
        <p:txBody>
          <a:bodyPr wrap="square" lIns="0" tIns="0" rIns="0" bIns="0" rtlCol="0" anchor="t"/>
          <a:lstStyle/>
          <a:p>
            <a:pPr marL="0" indent="0" algn="l">
              <a:lnSpc>
                <a:spcPts val="5400"/>
              </a:lnSpc>
              <a:buNone/>
            </a:pPr>
            <a:r>
              <a:rPr lang="en" sz="4300" dirty="0">
                <a:solidFill>
                  <a:srgbClr val="38512F"/>
                </a:solidFill>
                <a:latin typeface="Lora" pitchFamily="34" charset="0"/>
                <a:ea typeface="Lora" pitchFamily="34" charset="-122"/>
                <a:cs typeface="Lora" pitchFamily="34" charset="-120"/>
              </a:rPr>
              <a:t>Training</a:t>
            </a:r>
            <a:endParaRPr lang="en-US" sz="4300" dirty="0"/>
          </a:p>
        </p:txBody>
      </p:sp>
    </p:spTree>
    <p:extLst>
      <p:ext uri="{BB962C8B-B14F-4D97-AF65-F5344CB8AC3E}">
        <p14:creationId xmlns:p14="http://schemas.microsoft.com/office/powerpoint/2010/main" val="4204262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39BB47A2-0183-4A95-ADD1-F2278286E0C7}"/>
              </a:ext>
            </a:extLst>
          </p:cNvPr>
          <p:cNvGraphicFramePr>
            <a:graphicFrameLocks noGrp="1"/>
          </p:cNvGraphicFramePr>
          <p:nvPr>
            <p:extLst>
              <p:ext uri="{D42A27DB-BD31-4B8C-83A1-F6EECF244321}">
                <p14:modId xmlns:p14="http://schemas.microsoft.com/office/powerpoint/2010/main" val="3180577810"/>
              </p:ext>
            </p:extLst>
          </p:nvPr>
        </p:nvGraphicFramePr>
        <p:xfrm>
          <a:off x="564408" y="914400"/>
          <a:ext cx="6576623" cy="5244820"/>
        </p:xfrm>
        <a:graphic>
          <a:graphicData uri="http://schemas.openxmlformats.org/drawingml/2006/table">
            <a:tbl>
              <a:tblPr>
                <a:tableStyleId>{5C22544A-7EE6-4342-B048-85BDC9FD1C3A}</a:tableStyleId>
              </a:tblPr>
              <a:tblGrid>
                <a:gridCol w="542497">
                  <a:extLst>
                    <a:ext uri="{9D8B030D-6E8A-4147-A177-3AD203B41FA5}">
                      <a16:colId xmlns:a16="http://schemas.microsoft.com/office/drawing/2014/main" val="3875260709"/>
                    </a:ext>
                  </a:extLst>
                </a:gridCol>
                <a:gridCol w="5021101">
                  <a:extLst>
                    <a:ext uri="{9D8B030D-6E8A-4147-A177-3AD203B41FA5}">
                      <a16:colId xmlns:a16="http://schemas.microsoft.com/office/drawing/2014/main" val="1644684499"/>
                    </a:ext>
                  </a:extLst>
                </a:gridCol>
                <a:gridCol w="1013025">
                  <a:extLst>
                    <a:ext uri="{9D8B030D-6E8A-4147-A177-3AD203B41FA5}">
                      <a16:colId xmlns:a16="http://schemas.microsoft.com/office/drawing/2014/main" val="1149768748"/>
                    </a:ext>
                  </a:extLst>
                </a:gridCol>
              </a:tblGrid>
              <a:tr h="226870">
                <a:tc>
                  <a:txBody>
                    <a:bodyPr/>
                    <a:lstStyle/>
                    <a:p>
                      <a:pPr algn="l" fontAlgn="ctr"/>
                      <a:r>
                        <a:rPr lang="en-GB" sz="1600" u="none" strike="noStrike" noProof="0" dirty="0">
                          <a:effectLst/>
                        </a:rPr>
                        <a:t>Nº</a:t>
                      </a:r>
                      <a:endParaRPr lang="en-GB" sz="1600" b="1" i="0" u="none" strike="noStrike" noProof="0" dirty="0">
                        <a:solidFill>
                          <a:srgbClr val="FFFFFF"/>
                        </a:solidFill>
                        <a:effectLst/>
                        <a:latin typeface="Calibri" panose="020F0502020204030204" pitchFamily="34" charset="0"/>
                      </a:endParaRPr>
                    </a:p>
                  </a:txBody>
                  <a:tcPr marL="6209" marR="6209" marT="6209" marB="0" anchor="ctr"/>
                </a:tc>
                <a:tc>
                  <a:txBody>
                    <a:bodyPr/>
                    <a:lstStyle/>
                    <a:p>
                      <a:pPr algn="l" fontAlgn="ctr"/>
                      <a:r>
                        <a:rPr lang="en-GB" sz="1600" b="1" u="none" strike="noStrike" noProof="0" dirty="0">
                          <a:effectLst/>
                        </a:rPr>
                        <a:t>Modules available only in English (38 MODULES)</a:t>
                      </a:r>
                      <a:endParaRPr lang="en-GB" sz="1600" b="1" i="0" u="none" strike="noStrike" noProof="0" dirty="0">
                        <a:solidFill>
                          <a:srgbClr val="FFFFFF"/>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 </a:t>
                      </a:r>
                      <a:endParaRPr lang="en-GB" sz="1600" b="1" i="0" u="none" strike="noStrike" noProof="0" dirty="0">
                        <a:solidFill>
                          <a:srgbClr val="FFFFFF"/>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2900930217"/>
                  </a:ext>
                </a:extLst>
              </a:tr>
              <a:tr h="212689">
                <a:tc>
                  <a:txBody>
                    <a:bodyPr/>
                    <a:lstStyle/>
                    <a:p>
                      <a:pPr algn="l" fontAlgn="ctr"/>
                      <a:r>
                        <a:rPr lang="en-GB" sz="1600" u="none" strike="noStrike" noProof="0" dirty="0">
                          <a:effectLst/>
                        </a:rPr>
                        <a:t>13</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Change Management</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1</a:t>
                      </a:r>
                      <a:endParaRPr lang="en-GB" sz="1600" b="1" i="0" u="none" strike="noStrike" noProof="0" dirty="0">
                        <a:solidFill>
                          <a:srgbClr val="00B05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1696131673"/>
                  </a:ext>
                </a:extLst>
              </a:tr>
              <a:tr h="212689">
                <a:tc>
                  <a:txBody>
                    <a:bodyPr/>
                    <a:lstStyle/>
                    <a:p>
                      <a:pPr algn="l" fontAlgn="ctr"/>
                      <a:r>
                        <a:rPr lang="en-GB" sz="1600" u="none" strike="noStrike" noProof="0" dirty="0">
                          <a:effectLst/>
                        </a:rPr>
                        <a:t>14</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Collective leadership</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1</a:t>
                      </a:r>
                      <a:endParaRPr lang="en-GB" sz="1600" b="1" i="0" u="none" strike="noStrike" noProof="0" dirty="0">
                        <a:solidFill>
                          <a:srgbClr val="00B05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3339471747"/>
                  </a:ext>
                </a:extLst>
              </a:tr>
              <a:tr h="212689">
                <a:tc>
                  <a:txBody>
                    <a:bodyPr/>
                    <a:lstStyle/>
                    <a:p>
                      <a:pPr algn="l" fontAlgn="ctr"/>
                      <a:r>
                        <a:rPr lang="en-GB" sz="1600" u="none" strike="noStrike" noProof="0" dirty="0">
                          <a:effectLst/>
                        </a:rPr>
                        <a:t>15</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Communication Analysis </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2</a:t>
                      </a:r>
                      <a:endParaRPr lang="en-GB" sz="1600" b="1" i="0" u="none" strike="noStrike" noProof="0" dirty="0">
                        <a:solidFill>
                          <a:srgbClr val="00B05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2147033019"/>
                  </a:ext>
                </a:extLst>
              </a:tr>
              <a:tr h="418291">
                <a:tc>
                  <a:txBody>
                    <a:bodyPr/>
                    <a:lstStyle/>
                    <a:p>
                      <a:pPr algn="l" fontAlgn="ctr"/>
                      <a:r>
                        <a:rPr lang="en-GB" sz="1600" u="none" strike="noStrike" noProof="0" dirty="0">
                          <a:effectLst/>
                        </a:rPr>
                        <a:t>16</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Communication and relationships (including cross-cultural communication) </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1</a:t>
                      </a:r>
                      <a:endParaRPr lang="en-GB" sz="1600" b="1" i="0" u="none" strike="noStrike" noProof="0" dirty="0">
                        <a:solidFill>
                          <a:srgbClr val="00B05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3074923198"/>
                  </a:ext>
                </a:extLst>
              </a:tr>
              <a:tr h="212689">
                <a:tc>
                  <a:txBody>
                    <a:bodyPr/>
                    <a:lstStyle/>
                    <a:p>
                      <a:pPr algn="l" fontAlgn="ctr"/>
                      <a:r>
                        <a:rPr lang="en-GB" sz="1600" u="none" strike="noStrike" noProof="0" dirty="0">
                          <a:effectLst/>
                        </a:rPr>
                        <a:t>17</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Critical Success Factors </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3</a:t>
                      </a:r>
                      <a:endParaRPr lang="en-GB" sz="1600" b="1" i="0" u="none" strike="noStrike" noProof="0" dirty="0">
                        <a:solidFill>
                          <a:srgbClr val="00B05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3783519163"/>
                  </a:ext>
                </a:extLst>
              </a:tr>
              <a:tr h="212689">
                <a:tc>
                  <a:txBody>
                    <a:bodyPr/>
                    <a:lstStyle/>
                    <a:p>
                      <a:pPr algn="l" fontAlgn="ctr"/>
                      <a:r>
                        <a:rPr lang="en-GB" sz="1600" u="none" strike="noStrike" noProof="0" dirty="0">
                          <a:effectLst/>
                        </a:rPr>
                        <a:t>18</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Decentralised &amp; flexible value creation</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1</a:t>
                      </a:r>
                      <a:endParaRPr lang="en-GB" sz="1600" b="1" i="0" u="none" strike="noStrike" noProof="0" dirty="0">
                        <a:solidFill>
                          <a:srgbClr val="FF000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3772582637"/>
                  </a:ext>
                </a:extLst>
              </a:tr>
              <a:tr h="212689">
                <a:tc>
                  <a:txBody>
                    <a:bodyPr/>
                    <a:lstStyle/>
                    <a:p>
                      <a:pPr algn="l" fontAlgn="ctr"/>
                      <a:r>
                        <a:rPr lang="en-GB" sz="1600" u="none" strike="noStrike" noProof="0" dirty="0">
                          <a:effectLst/>
                        </a:rPr>
                        <a:t>19</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Digital twin of the assets </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2</a:t>
                      </a:r>
                      <a:endParaRPr lang="en-GB" sz="1600" b="1" i="0" u="none" strike="noStrike" noProof="0" dirty="0">
                        <a:solidFill>
                          <a:srgbClr val="00B05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844951839"/>
                  </a:ext>
                </a:extLst>
              </a:tr>
              <a:tr h="212689">
                <a:tc>
                  <a:txBody>
                    <a:bodyPr/>
                    <a:lstStyle/>
                    <a:p>
                      <a:pPr algn="l" fontAlgn="ctr"/>
                      <a:r>
                        <a:rPr lang="en-GB" sz="1600" u="none" strike="noStrike" noProof="0" dirty="0">
                          <a:effectLst/>
                        </a:rPr>
                        <a:t>20</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Financial Risk Management</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2</a:t>
                      </a:r>
                      <a:endParaRPr lang="en-GB" sz="1600" b="1" i="0" u="none" strike="noStrike" noProof="0" dirty="0">
                        <a:solidFill>
                          <a:srgbClr val="00B05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1507327249"/>
                  </a:ext>
                </a:extLst>
              </a:tr>
              <a:tr h="212689">
                <a:tc>
                  <a:txBody>
                    <a:bodyPr/>
                    <a:lstStyle/>
                    <a:p>
                      <a:pPr algn="l" fontAlgn="ctr"/>
                      <a:r>
                        <a:rPr lang="en-GB" sz="1600" u="none" strike="noStrike" noProof="0" dirty="0">
                          <a:effectLst/>
                        </a:rPr>
                        <a:t>21</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Integrated transparent value chain </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2</a:t>
                      </a:r>
                      <a:endParaRPr lang="en-GB" sz="1600" b="1" i="0" u="none" strike="noStrike" noProof="0" dirty="0">
                        <a:solidFill>
                          <a:srgbClr val="00B05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2027673685"/>
                  </a:ext>
                </a:extLst>
              </a:tr>
              <a:tr h="212689">
                <a:tc>
                  <a:txBody>
                    <a:bodyPr/>
                    <a:lstStyle/>
                    <a:p>
                      <a:pPr algn="l" fontAlgn="ctr"/>
                      <a:r>
                        <a:rPr lang="en-GB" sz="1600" u="none" strike="noStrike" noProof="0" dirty="0">
                          <a:effectLst/>
                        </a:rPr>
                        <a:t>22</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Internal Information Database </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2</a:t>
                      </a:r>
                      <a:endParaRPr lang="en-GB" sz="1600" b="1" i="0" u="none" strike="noStrike" noProof="0" dirty="0">
                        <a:solidFill>
                          <a:srgbClr val="00B05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1125601565"/>
                  </a:ext>
                </a:extLst>
              </a:tr>
              <a:tr h="212689">
                <a:tc>
                  <a:txBody>
                    <a:bodyPr/>
                    <a:lstStyle/>
                    <a:p>
                      <a:pPr algn="l" fontAlgn="ctr"/>
                      <a:r>
                        <a:rPr lang="en-GB" sz="1600" u="none" strike="noStrike" noProof="0" dirty="0">
                          <a:effectLst/>
                        </a:rPr>
                        <a:t>23</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Manager as a coach</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2</a:t>
                      </a:r>
                      <a:endParaRPr lang="en-GB" sz="1600" b="1" i="0" u="none" strike="noStrike" noProof="0" dirty="0">
                        <a:solidFill>
                          <a:srgbClr val="00B05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162938597"/>
                  </a:ext>
                </a:extLst>
              </a:tr>
              <a:tr h="212689">
                <a:tc>
                  <a:txBody>
                    <a:bodyPr/>
                    <a:lstStyle/>
                    <a:p>
                      <a:pPr algn="l" fontAlgn="ctr"/>
                      <a:r>
                        <a:rPr lang="en-GB" sz="1600" u="none" strike="noStrike" noProof="0" dirty="0">
                          <a:effectLst/>
                        </a:rPr>
                        <a:t>24</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Measurement of processes </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1</a:t>
                      </a:r>
                      <a:endParaRPr lang="en-GB" sz="1600" b="1" i="0" u="none" strike="noStrike" noProof="0" dirty="0">
                        <a:solidFill>
                          <a:srgbClr val="00B05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788153723"/>
                  </a:ext>
                </a:extLst>
              </a:tr>
              <a:tr h="212689">
                <a:tc>
                  <a:txBody>
                    <a:bodyPr/>
                    <a:lstStyle/>
                    <a:p>
                      <a:pPr algn="l" fontAlgn="ctr"/>
                      <a:r>
                        <a:rPr lang="en-GB" sz="1600" u="none" strike="noStrike" noProof="0" dirty="0">
                          <a:effectLst/>
                        </a:rPr>
                        <a:t>25</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Risk and Scenario Planning </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2</a:t>
                      </a:r>
                      <a:endParaRPr lang="en-GB" sz="1600" b="1" i="0" u="none" strike="noStrike" noProof="0" dirty="0">
                        <a:solidFill>
                          <a:srgbClr val="00B05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2177085906"/>
                  </a:ext>
                </a:extLst>
              </a:tr>
              <a:tr h="212689">
                <a:tc>
                  <a:txBody>
                    <a:bodyPr/>
                    <a:lstStyle/>
                    <a:p>
                      <a:pPr algn="l" fontAlgn="ctr"/>
                      <a:r>
                        <a:rPr lang="en-GB" sz="1600" u="none" strike="noStrike" noProof="0" dirty="0">
                          <a:effectLst/>
                        </a:rPr>
                        <a:t>26</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Stakeholder Management</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3</a:t>
                      </a:r>
                      <a:endParaRPr lang="en-GB" sz="1600" b="1" i="0" u="none" strike="noStrike" noProof="0" dirty="0">
                        <a:solidFill>
                          <a:srgbClr val="00B05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1098652383"/>
                  </a:ext>
                </a:extLst>
              </a:tr>
              <a:tr h="212689">
                <a:tc>
                  <a:txBody>
                    <a:bodyPr/>
                    <a:lstStyle/>
                    <a:p>
                      <a:pPr algn="l" fontAlgn="ctr"/>
                      <a:r>
                        <a:rPr lang="en-GB" sz="1600" u="none" strike="noStrike" noProof="0" dirty="0">
                          <a:effectLst/>
                        </a:rPr>
                        <a:t>27</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Stakeholder Mapping </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2</a:t>
                      </a:r>
                      <a:endParaRPr lang="en-GB" sz="1600" b="1" i="0" u="none" strike="noStrike" noProof="0" dirty="0">
                        <a:solidFill>
                          <a:srgbClr val="00B05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1027978850"/>
                  </a:ext>
                </a:extLst>
              </a:tr>
              <a:tr h="212689">
                <a:tc>
                  <a:txBody>
                    <a:bodyPr/>
                    <a:lstStyle/>
                    <a:p>
                      <a:pPr algn="l" fontAlgn="ctr"/>
                      <a:r>
                        <a:rPr lang="en-GB" sz="1600" u="none" strike="noStrike" noProof="0" dirty="0">
                          <a:effectLst/>
                        </a:rPr>
                        <a:t>28</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Strategy/Value-Matrix </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2</a:t>
                      </a:r>
                      <a:endParaRPr lang="en-GB" sz="1600" b="1" i="0" u="none" strike="noStrike" noProof="0" dirty="0">
                        <a:solidFill>
                          <a:srgbClr val="00B05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4148574433"/>
                  </a:ext>
                </a:extLst>
              </a:tr>
              <a:tr h="212689">
                <a:tc>
                  <a:txBody>
                    <a:bodyPr/>
                    <a:lstStyle/>
                    <a:p>
                      <a:pPr algn="l" fontAlgn="ctr"/>
                      <a:r>
                        <a:rPr lang="en-GB" sz="1600" u="none" strike="noStrike" noProof="0" dirty="0">
                          <a:effectLst/>
                        </a:rPr>
                        <a:t>29</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Target Setting </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2</a:t>
                      </a:r>
                      <a:endParaRPr lang="en-GB" sz="1600" b="1" i="0" u="none" strike="noStrike" noProof="0" dirty="0">
                        <a:solidFill>
                          <a:srgbClr val="00B05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1916811777"/>
                  </a:ext>
                </a:extLst>
              </a:tr>
              <a:tr h="212689">
                <a:tc>
                  <a:txBody>
                    <a:bodyPr/>
                    <a:lstStyle/>
                    <a:p>
                      <a:pPr algn="l" fontAlgn="ctr"/>
                      <a:r>
                        <a:rPr lang="en-GB" sz="1600" u="none" strike="noStrike" noProof="0" dirty="0">
                          <a:effectLst/>
                        </a:rPr>
                        <a:t>30</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Technology Needs Analysis</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1</a:t>
                      </a:r>
                      <a:endParaRPr lang="en-GB" sz="1600" b="1" i="0" u="none" strike="noStrike" noProof="0" dirty="0">
                        <a:solidFill>
                          <a:srgbClr val="FF000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2958196798"/>
                  </a:ext>
                </a:extLst>
              </a:tr>
              <a:tr h="212689">
                <a:tc>
                  <a:txBody>
                    <a:bodyPr/>
                    <a:lstStyle/>
                    <a:p>
                      <a:pPr algn="l" fontAlgn="ctr"/>
                      <a:r>
                        <a:rPr lang="en-GB" sz="1600" u="none" strike="noStrike" noProof="0" dirty="0">
                          <a:effectLst/>
                        </a:rPr>
                        <a:t>31</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l" fontAlgn="ctr"/>
                      <a:r>
                        <a:rPr lang="en-GB" sz="1600" u="none" strike="noStrike" noProof="0" dirty="0">
                          <a:effectLst/>
                        </a:rPr>
                        <a:t>Time (self) management</a:t>
                      </a:r>
                      <a:endParaRPr lang="en-GB" sz="1600" b="1" i="0" u="none" strike="noStrike" noProof="0" dirty="0">
                        <a:solidFill>
                          <a:srgbClr val="000000"/>
                        </a:solidFill>
                        <a:effectLst/>
                        <a:latin typeface="Calibri" panose="020F0502020204030204" pitchFamily="34" charset="0"/>
                      </a:endParaRPr>
                    </a:p>
                  </a:txBody>
                  <a:tcPr marL="6209" marR="6209" marT="6209" marB="0" anchor="ctr"/>
                </a:tc>
                <a:tc>
                  <a:txBody>
                    <a:bodyPr/>
                    <a:lstStyle/>
                    <a:p>
                      <a:pPr algn="ctr" fontAlgn="ctr"/>
                      <a:r>
                        <a:rPr lang="en-GB" sz="1600" u="none" strike="noStrike" noProof="0" dirty="0">
                          <a:effectLst/>
                        </a:rPr>
                        <a:t>2</a:t>
                      </a:r>
                      <a:endParaRPr lang="en-GB" sz="1600" b="1" i="0" u="none" strike="noStrike" noProof="0" dirty="0">
                        <a:solidFill>
                          <a:srgbClr val="FF0000"/>
                        </a:solidFill>
                        <a:effectLst/>
                        <a:latin typeface="Calibri" panose="020F0502020204030204" pitchFamily="34" charset="0"/>
                      </a:endParaRPr>
                    </a:p>
                  </a:txBody>
                  <a:tcPr marL="6209" marR="6209" marT="6209" marB="0" anchor="ctr"/>
                </a:tc>
                <a:extLst>
                  <a:ext uri="{0D108BD9-81ED-4DB2-BD59-A6C34878D82A}">
                    <a16:rowId xmlns:a16="http://schemas.microsoft.com/office/drawing/2014/main" val="2460048126"/>
                  </a:ext>
                </a:extLst>
              </a:tr>
            </a:tbl>
          </a:graphicData>
        </a:graphic>
      </p:graphicFrame>
      <p:graphicFrame>
        <p:nvGraphicFramePr>
          <p:cNvPr id="3" name="Tabla 2">
            <a:extLst>
              <a:ext uri="{FF2B5EF4-FFF2-40B4-BE49-F238E27FC236}">
                <a16:creationId xmlns:a16="http://schemas.microsoft.com/office/drawing/2014/main" id="{5638B7D7-AAE1-9B48-1BCF-1AA1B5A296A6}"/>
              </a:ext>
            </a:extLst>
          </p:cNvPr>
          <p:cNvGraphicFramePr>
            <a:graphicFrameLocks noGrp="1"/>
          </p:cNvGraphicFramePr>
          <p:nvPr>
            <p:extLst>
              <p:ext uri="{D42A27DB-BD31-4B8C-83A1-F6EECF244321}">
                <p14:modId xmlns:p14="http://schemas.microsoft.com/office/powerpoint/2010/main" val="3486446311"/>
              </p:ext>
            </p:extLst>
          </p:nvPr>
        </p:nvGraphicFramePr>
        <p:xfrm>
          <a:off x="7619998" y="843806"/>
          <a:ext cx="6081155" cy="5340096"/>
        </p:xfrm>
        <a:graphic>
          <a:graphicData uri="http://schemas.openxmlformats.org/drawingml/2006/table">
            <a:tbl>
              <a:tblPr>
                <a:tableStyleId>{5C22544A-7EE6-4342-B048-85BDC9FD1C3A}</a:tableStyleId>
              </a:tblPr>
              <a:tblGrid>
                <a:gridCol w="532600">
                  <a:extLst>
                    <a:ext uri="{9D8B030D-6E8A-4147-A177-3AD203B41FA5}">
                      <a16:colId xmlns:a16="http://schemas.microsoft.com/office/drawing/2014/main" val="1744360551"/>
                    </a:ext>
                  </a:extLst>
                </a:gridCol>
                <a:gridCol w="4611849">
                  <a:extLst>
                    <a:ext uri="{9D8B030D-6E8A-4147-A177-3AD203B41FA5}">
                      <a16:colId xmlns:a16="http://schemas.microsoft.com/office/drawing/2014/main" val="433073877"/>
                    </a:ext>
                  </a:extLst>
                </a:gridCol>
                <a:gridCol w="936706">
                  <a:extLst>
                    <a:ext uri="{9D8B030D-6E8A-4147-A177-3AD203B41FA5}">
                      <a16:colId xmlns:a16="http://schemas.microsoft.com/office/drawing/2014/main" val="4273186442"/>
                    </a:ext>
                  </a:extLst>
                </a:gridCol>
              </a:tblGrid>
              <a:tr h="262994">
                <a:tc>
                  <a:txBody>
                    <a:bodyPr/>
                    <a:lstStyle/>
                    <a:p>
                      <a:pPr algn="l" fontAlgn="ctr"/>
                      <a:r>
                        <a:rPr lang="en-GB" sz="1600" u="none" strike="noStrike" noProof="0" dirty="0">
                          <a:effectLst/>
                        </a:rPr>
                        <a:t>32</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Track and trace </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2</a:t>
                      </a:r>
                      <a:endParaRPr lang="en-GB" sz="1600" b="1" i="0" u="none" strike="noStrike" noProof="0" dirty="0">
                        <a:solidFill>
                          <a:srgbClr val="00B050"/>
                        </a:solidFill>
                        <a:effectLst/>
                        <a:latin typeface="Calibri" panose="020F0502020204030204" pitchFamily="34" charset="0"/>
                      </a:endParaRPr>
                    </a:p>
                  </a:txBody>
                  <a:tcPr marL="6229" marR="6229" marT="6229" marB="0" anchor="ctr"/>
                </a:tc>
                <a:extLst>
                  <a:ext uri="{0D108BD9-81ED-4DB2-BD59-A6C34878D82A}">
                    <a16:rowId xmlns:a16="http://schemas.microsoft.com/office/drawing/2014/main" val="3351590121"/>
                  </a:ext>
                </a:extLst>
              </a:tr>
              <a:tr h="240737">
                <a:tc>
                  <a:txBody>
                    <a:bodyPr/>
                    <a:lstStyle/>
                    <a:p>
                      <a:pPr algn="l" fontAlgn="ctr"/>
                      <a:r>
                        <a:rPr lang="en-GB" sz="1600" u="none" strike="noStrike" noProof="0" dirty="0">
                          <a:effectLst/>
                        </a:rPr>
                        <a:t>33</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Communication Plan </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3</a:t>
                      </a:r>
                      <a:endParaRPr lang="en-GB" sz="1600" b="1" i="0" u="none" strike="noStrike" noProof="0" dirty="0">
                        <a:solidFill>
                          <a:srgbClr val="00B050"/>
                        </a:solidFill>
                        <a:effectLst/>
                        <a:latin typeface="Calibri" panose="020F0502020204030204" pitchFamily="34" charset="0"/>
                      </a:endParaRPr>
                    </a:p>
                  </a:txBody>
                  <a:tcPr marL="6229" marR="6229" marT="6229" marB="0" anchor="ctr"/>
                </a:tc>
                <a:extLst>
                  <a:ext uri="{0D108BD9-81ED-4DB2-BD59-A6C34878D82A}">
                    <a16:rowId xmlns:a16="http://schemas.microsoft.com/office/drawing/2014/main" val="2384404641"/>
                  </a:ext>
                </a:extLst>
              </a:tr>
              <a:tr h="356135">
                <a:tc>
                  <a:txBody>
                    <a:bodyPr/>
                    <a:lstStyle/>
                    <a:p>
                      <a:pPr algn="l" fontAlgn="ctr"/>
                      <a:r>
                        <a:rPr lang="en-GB" sz="1600" u="none" strike="noStrike" noProof="0" dirty="0">
                          <a:effectLst/>
                        </a:rPr>
                        <a:t>34</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Data driven decision making (incl. process optimisation)</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3</a:t>
                      </a:r>
                      <a:endParaRPr lang="en-GB" sz="1600" b="1" i="0" u="none" strike="noStrike" noProof="0" dirty="0">
                        <a:solidFill>
                          <a:srgbClr val="FF0000"/>
                        </a:solidFill>
                        <a:effectLst/>
                        <a:latin typeface="Calibri" panose="020F0502020204030204" pitchFamily="34" charset="0"/>
                      </a:endParaRPr>
                    </a:p>
                  </a:txBody>
                  <a:tcPr marL="6229" marR="6229" marT="6229" marB="0" anchor="ctr"/>
                </a:tc>
                <a:extLst>
                  <a:ext uri="{0D108BD9-81ED-4DB2-BD59-A6C34878D82A}">
                    <a16:rowId xmlns:a16="http://schemas.microsoft.com/office/drawing/2014/main" val="199539306"/>
                  </a:ext>
                </a:extLst>
              </a:tr>
              <a:tr h="262994">
                <a:tc>
                  <a:txBody>
                    <a:bodyPr/>
                    <a:lstStyle/>
                    <a:p>
                      <a:pPr algn="l" fontAlgn="ctr"/>
                      <a:r>
                        <a:rPr lang="en-GB" sz="1600" u="none" strike="noStrike" noProof="0" dirty="0">
                          <a:effectLst/>
                        </a:rPr>
                        <a:t>35</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GROW-Model (Coaching)</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4</a:t>
                      </a:r>
                      <a:endParaRPr lang="en-GB" sz="1600" b="0" i="0" u="none" strike="noStrike" noProof="0" dirty="0">
                        <a:solidFill>
                          <a:srgbClr val="F79646"/>
                        </a:solidFill>
                        <a:effectLst/>
                        <a:latin typeface="Calibri" panose="020F0502020204030204" pitchFamily="34" charset="0"/>
                      </a:endParaRPr>
                    </a:p>
                  </a:txBody>
                  <a:tcPr marL="6229" marR="6229" marT="6229" marB="0" anchor="ctr"/>
                </a:tc>
                <a:extLst>
                  <a:ext uri="{0D108BD9-81ED-4DB2-BD59-A6C34878D82A}">
                    <a16:rowId xmlns:a16="http://schemas.microsoft.com/office/drawing/2014/main" val="2382987280"/>
                  </a:ext>
                </a:extLst>
              </a:tr>
              <a:tr h="262994">
                <a:tc>
                  <a:txBody>
                    <a:bodyPr/>
                    <a:lstStyle/>
                    <a:p>
                      <a:pPr algn="l" fontAlgn="ctr"/>
                      <a:r>
                        <a:rPr lang="en-GB" sz="1600" u="none" strike="noStrike" noProof="0" dirty="0">
                          <a:effectLst/>
                        </a:rPr>
                        <a:t>36</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Scenario Management</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4</a:t>
                      </a:r>
                      <a:endParaRPr lang="en-GB" sz="1600" b="0" i="0" u="none" strike="noStrike" noProof="0" dirty="0">
                        <a:solidFill>
                          <a:srgbClr val="F79646"/>
                        </a:solidFill>
                        <a:effectLst/>
                        <a:latin typeface="Calibri" panose="020F0502020204030204" pitchFamily="34" charset="0"/>
                      </a:endParaRPr>
                    </a:p>
                  </a:txBody>
                  <a:tcPr marL="6229" marR="6229" marT="6229" marB="0" anchor="ctr"/>
                </a:tc>
                <a:extLst>
                  <a:ext uri="{0D108BD9-81ED-4DB2-BD59-A6C34878D82A}">
                    <a16:rowId xmlns:a16="http://schemas.microsoft.com/office/drawing/2014/main" val="4038144819"/>
                  </a:ext>
                </a:extLst>
              </a:tr>
              <a:tr h="262994">
                <a:tc>
                  <a:txBody>
                    <a:bodyPr/>
                    <a:lstStyle/>
                    <a:p>
                      <a:pPr algn="l" fontAlgn="ctr"/>
                      <a:r>
                        <a:rPr lang="en-GB" sz="1600" u="none" strike="noStrike" noProof="0" dirty="0">
                          <a:effectLst/>
                        </a:rPr>
                        <a:t>37</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Stress Management &amp; RESOURCE BUILDING </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1</a:t>
                      </a:r>
                      <a:endParaRPr lang="en-GB" sz="1600" b="0" i="0" u="none" strike="noStrike" noProof="0" dirty="0">
                        <a:solidFill>
                          <a:srgbClr val="000000"/>
                        </a:solidFill>
                        <a:effectLst/>
                        <a:latin typeface="Aptos" panose="020B0004020202020204" pitchFamily="34" charset="0"/>
                      </a:endParaRPr>
                    </a:p>
                  </a:txBody>
                  <a:tcPr marL="6229" marR="6229" marT="6229" marB="0" anchor="ctr"/>
                </a:tc>
                <a:extLst>
                  <a:ext uri="{0D108BD9-81ED-4DB2-BD59-A6C34878D82A}">
                    <a16:rowId xmlns:a16="http://schemas.microsoft.com/office/drawing/2014/main" val="281651907"/>
                  </a:ext>
                </a:extLst>
              </a:tr>
              <a:tr h="262994">
                <a:tc>
                  <a:txBody>
                    <a:bodyPr/>
                    <a:lstStyle/>
                    <a:p>
                      <a:pPr algn="l" fontAlgn="ctr"/>
                      <a:r>
                        <a:rPr lang="en-GB" sz="1600" u="none" strike="noStrike" noProof="0" dirty="0">
                          <a:effectLst/>
                        </a:rPr>
                        <a:t>38</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Balance Score Card</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3</a:t>
                      </a:r>
                      <a:endParaRPr lang="en-GB" sz="1600" b="0" i="0" u="none" strike="noStrike" noProof="0" dirty="0">
                        <a:solidFill>
                          <a:srgbClr val="000000"/>
                        </a:solidFill>
                        <a:effectLst/>
                        <a:latin typeface="Aptos" panose="020B0004020202020204" pitchFamily="34" charset="0"/>
                      </a:endParaRPr>
                    </a:p>
                  </a:txBody>
                  <a:tcPr marL="6229" marR="6229" marT="6229" marB="0" anchor="ctr"/>
                </a:tc>
                <a:extLst>
                  <a:ext uri="{0D108BD9-81ED-4DB2-BD59-A6C34878D82A}">
                    <a16:rowId xmlns:a16="http://schemas.microsoft.com/office/drawing/2014/main" val="3087481697"/>
                  </a:ext>
                </a:extLst>
              </a:tr>
              <a:tr h="262994">
                <a:tc>
                  <a:txBody>
                    <a:bodyPr/>
                    <a:lstStyle/>
                    <a:p>
                      <a:pPr algn="l" fontAlgn="ctr"/>
                      <a:r>
                        <a:rPr lang="en-GB" sz="1600" u="none" strike="noStrike" noProof="0" dirty="0">
                          <a:effectLst/>
                        </a:rPr>
                        <a:t>39</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FMEA- Failure model and effect analysis</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3</a:t>
                      </a:r>
                      <a:endParaRPr lang="en-GB" sz="1600" b="0" i="0" u="none" strike="noStrike" noProof="0" dirty="0">
                        <a:solidFill>
                          <a:srgbClr val="000000"/>
                        </a:solidFill>
                        <a:effectLst/>
                        <a:latin typeface="Aptos" panose="020B0004020202020204" pitchFamily="34" charset="0"/>
                      </a:endParaRPr>
                    </a:p>
                  </a:txBody>
                  <a:tcPr marL="6229" marR="6229" marT="6229" marB="0" anchor="ctr"/>
                </a:tc>
                <a:extLst>
                  <a:ext uri="{0D108BD9-81ED-4DB2-BD59-A6C34878D82A}">
                    <a16:rowId xmlns:a16="http://schemas.microsoft.com/office/drawing/2014/main" val="3085962171"/>
                  </a:ext>
                </a:extLst>
              </a:tr>
              <a:tr h="262994">
                <a:tc>
                  <a:txBody>
                    <a:bodyPr/>
                    <a:lstStyle/>
                    <a:p>
                      <a:pPr algn="l" fontAlgn="ctr"/>
                      <a:r>
                        <a:rPr lang="en-GB" sz="1600" u="none" strike="noStrike" noProof="0" dirty="0">
                          <a:effectLst/>
                        </a:rPr>
                        <a:t>40</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Cause and effect diagram </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3</a:t>
                      </a:r>
                      <a:endParaRPr lang="en-GB" sz="1600" b="0" i="0" u="none" strike="noStrike" noProof="0" dirty="0">
                        <a:solidFill>
                          <a:srgbClr val="000000"/>
                        </a:solidFill>
                        <a:effectLst/>
                        <a:latin typeface="Aptos" panose="020B0004020202020204" pitchFamily="34" charset="0"/>
                      </a:endParaRPr>
                    </a:p>
                  </a:txBody>
                  <a:tcPr marL="6229" marR="6229" marT="6229" marB="0" anchor="ctr"/>
                </a:tc>
                <a:extLst>
                  <a:ext uri="{0D108BD9-81ED-4DB2-BD59-A6C34878D82A}">
                    <a16:rowId xmlns:a16="http://schemas.microsoft.com/office/drawing/2014/main" val="1326172949"/>
                  </a:ext>
                </a:extLst>
              </a:tr>
              <a:tr h="262994">
                <a:tc>
                  <a:txBody>
                    <a:bodyPr/>
                    <a:lstStyle/>
                    <a:p>
                      <a:pPr algn="l" fontAlgn="ctr"/>
                      <a:r>
                        <a:rPr lang="en-GB" sz="1600" u="none" strike="noStrike" noProof="0" dirty="0">
                          <a:effectLst/>
                        </a:rPr>
                        <a:t>41</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Customer relationship management</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3</a:t>
                      </a:r>
                      <a:endParaRPr lang="en-GB" sz="1600" b="0" i="0" u="none" strike="noStrike" noProof="0" dirty="0">
                        <a:solidFill>
                          <a:srgbClr val="000000"/>
                        </a:solidFill>
                        <a:effectLst/>
                        <a:latin typeface="Aptos" panose="020B0004020202020204" pitchFamily="34" charset="0"/>
                      </a:endParaRPr>
                    </a:p>
                  </a:txBody>
                  <a:tcPr marL="6229" marR="6229" marT="6229" marB="0" anchor="ctr"/>
                </a:tc>
                <a:extLst>
                  <a:ext uri="{0D108BD9-81ED-4DB2-BD59-A6C34878D82A}">
                    <a16:rowId xmlns:a16="http://schemas.microsoft.com/office/drawing/2014/main" val="3590429352"/>
                  </a:ext>
                </a:extLst>
              </a:tr>
              <a:tr h="262994">
                <a:tc>
                  <a:txBody>
                    <a:bodyPr/>
                    <a:lstStyle/>
                    <a:p>
                      <a:pPr algn="l" fontAlgn="ctr"/>
                      <a:r>
                        <a:rPr lang="en-GB" sz="1600" u="none" strike="noStrike" noProof="0" dirty="0">
                          <a:effectLst/>
                        </a:rPr>
                        <a:t>42</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Stress Management methodology</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 </a:t>
                      </a:r>
                      <a:endParaRPr lang="en-GB" sz="1600" b="0" i="0" u="none" strike="noStrike" noProof="0" dirty="0">
                        <a:solidFill>
                          <a:srgbClr val="000000"/>
                        </a:solidFill>
                        <a:effectLst/>
                        <a:latin typeface="Aptos" panose="020B0004020202020204" pitchFamily="34" charset="0"/>
                      </a:endParaRPr>
                    </a:p>
                  </a:txBody>
                  <a:tcPr marL="6229" marR="6229" marT="6229" marB="0" anchor="ctr"/>
                </a:tc>
                <a:extLst>
                  <a:ext uri="{0D108BD9-81ED-4DB2-BD59-A6C34878D82A}">
                    <a16:rowId xmlns:a16="http://schemas.microsoft.com/office/drawing/2014/main" val="4011026529"/>
                  </a:ext>
                </a:extLst>
              </a:tr>
              <a:tr h="262994">
                <a:tc>
                  <a:txBody>
                    <a:bodyPr/>
                    <a:lstStyle/>
                    <a:p>
                      <a:pPr algn="l" fontAlgn="ctr"/>
                      <a:r>
                        <a:rPr lang="en-GB" sz="1600" u="none" strike="noStrike" noProof="0" dirty="0">
                          <a:effectLst/>
                        </a:rPr>
                        <a:t>43</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Background knowledge</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 </a:t>
                      </a:r>
                      <a:endParaRPr lang="en-GB" sz="1600" b="0" i="0" u="none" strike="noStrike" noProof="0" dirty="0">
                        <a:solidFill>
                          <a:srgbClr val="000000"/>
                        </a:solidFill>
                        <a:effectLst/>
                        <a:latin typeface="Aptos" panose="020B0004020202020204" pitchFamily="34" charset="0"/>
                      </a:endParaRPr>
                    </a:p>
                  </a:txBody>
                  <a:tcPr marL="6229" marR="6229" marT="6229" marB="0" anchor="ctr"/>
                </a:tc>
                <a:extLst>
                  <a:ext uri="{0D108BD9-81ED-4DB2-BD59-A6C34878D82A}">
                    <a16:rowId xmlns:a16="http://schemas.microsoft.com/office/drawing/2014/main" val="1379140814"/>
                  </a:ext>
                </a:extLst>
              </a:tr>
              <a:tr h="262994">
                <a:tc>
                  <a:txBody>
                    <a:bodyPr/>
                    <a:lstStyle/>
                    <a:p>
                      <a:pPr algn="l" fontAlgn="ctr"/>
                      <a:r>
                        <a:rPr lang="en-GB" sz="1600" u="none" strike="noStrike" noProof="0" dirty="0">
                          <a:effectLst/>
                        </a:rPr>
                        <a:t>44</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General information</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 </a:t>
                      </a:r>
                      <a:endParaRPr lang="en-GB" sz="1600" b="0" i="0" u="none" strike="noStrike" noProof="0" dirty="0">
                        <a:solidFill>
                          <a:srgbClr val="000000"/>
                        </a:solidFill>
                        <a:effectLst/>
                        <a:latin typeface="Aptos" panose="020B0004020202020204" pitchFamily="34" charset="0"/>
                      </a:endParaRPr>
                    </a:p>
                  </a:txBody>
                  <a:tcPr marL="6229" marR="6229" marT="6229" marB="0" anchor="ctr"/>
                </a:tc>
                <a:extLst>
                  <a:ext uri="{0D108BD9-81ED-4DB2-BD59-A6C34878D82A}">
                    <a16:rowId xmlns:a16="http://schemas.microsoft.com/office/drawing/2014/main" val="2808287536"/>
                  </a:ext>
                </a:extLst>
              </a:tr>
              <a:tr h="262994">
                <a:tc>
                  <a:txBody>
                    <a:bodyPr/>
                    <a:lstStyle/>
                    <a:p>
                      <a:pPr algn="l" fontAlgn="ctr"/>
                      <a:r>
                        <a:rPr lang="en-GB" sz="1600" u="none" strike="noStrike" noProof="0" dirty="0">
                          <a:effectLst/>
                        </a:rPr>
                        <a:t>45</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General information on resources</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 </a:t>
                      </a:r>
                      <a:endParaRPr lang="en-GB" sz="1600" b="0" i="0" u="none" strike="noStrike" noProof="0" dirty="0">
                        <a:solidFill>
                          <a:srgbClr val="000000"/>
                        </a:solidFill>
                        <a:effectLst/>
                        <a:latin typeface="Aptos" panose="020B0004020202020204" pitchFamily="34" charset="0"/>
                      </a:endParaRPr>
                    </a:p>
                  </a:txBody>
                  <a:tcPr marL="6229" marR="6229" marT="6229" marB="0" anchor="ctr"/>
                </a:tc>
                <a:extLst>
                  <a:ext uri="{0D108BD9-81ED-4DB2-BD59-A6C34878D82A}">
                    <a16:rowId xmlns:a16="http://schemas.microsoft.com/office/drawing/2014/main" val="1420275059"/>
                  </a:ext>
                </a:extLst>
              </a:tr>
              <a:tr h="262994">
                <a:tc>
                  <a:txBody>
                    <a:bodyPr/>
                    <a:lstStyle/>
                    <a:p>
                      <a:pPr algn="l" fontAlgn="ctr"/>
                      <a:r>
                        <a:rPr lang="en-GB" sz="1600" u="none" strike="noStrike" noProof="0" dirty="0">
                          <a:effectLst/>
                        </a:rPr>
                        <a:t>46</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Principles of health and safety at work</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 </a:t>
                      </a:r>
                      <a:endParaRPr lang="en-GB" sz="1600" b="0" i="0" u="none" strike="noStrike" noProof="0" dirty="0">
                        <a:solidFill>
                          <a:srgbClr val="000000"/>
                        </a:solidFill>
                        <a:effectLst/>
                        <a:latin typeface="Aptos" panose="020B0004020202020204" pitchFamily="34" charset="0"/>
                      </a:endParaRPr>
                    </a:p>
                  </a:txBody>
                  <a:tcPr marL="6229" marR="6229" marT="6229" marB="0" anchor="ctr"/>
                </a:tc>
                <a:extLst>
                  <a:ext uri="{0D108BD9-81ED-4DB2-BD59-A6C34878D82A}">
                    <a16:rowId xmlns:a16="http://schemas.microsoft.com/office/drawing/2014/main" val="2343410823"/>
                  </a:ext>
                </a:extLst>
              </a:tr>
              <a:tr h="262994">
                <a:tc>
                  <a:txBody>
                    <a:bodyPr/>
                    <a:lstStyle/>
                    <a:p>
                      <a:pPr algn="l" fontAlgn="ctr"/>
                      <a:r>
                        <a:rPr lang="en-GB" sz="1600" u="none" strike="noStrike" noProof="0" dirty="0">
                          <a:effectLst/>
                        </a:rPr>
                        <a:t>47</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Physical health </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 </a:t>
                      </a:r>
                      <a:endParaRPr lang="en-GB" sz="1600" b="0" i="0" u="none" strike="noStrike" noProof="0" dirty="0">
                        <a:solidFill>
                          <a:srgbClr val="000000"/>
                        </a:solidFill>
                        <a:effectLst/>
                        <a:latin typeface="Aptos" panose="020B0004020202020204" pitchFamily="34" charset="0"/>
                      </a:endParaRPr>
                    </a:p>
                  </a:txBody>
                  <a:tcPr marL="6229" marR="6229" marT="6229" marB="0" anchor="ctr"/>
                </a:tc>
                <a:extLst>
                  <a:ext uri="{0D108BD9-81ED-4DB2-BD59-A6C34878D82A}">
                    <a16:rowId xmlns:a16="http://schemas.microsoft.com/office/drawing/2014/main" val="2934920066"/>
                  </a:ext>
                </a:extLst>
              </a:tr>
              <a:tr h="262994">
                <a:tc>
                  <a:txBody>
                    <a:bodyPr/>
                    <a:lstStyle/>
                    <a:p>
                      <a:pPr algn="l" fontAlgn="ctr"/>
                      <a:r>
                        <a:rPr lang="en-GB" sz="1600" u="none" strike="noStrike" noProof="0" dirty="0">
                          <a:effectLst/>
                        </a:rPr>
                        <a:t>48</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Change, flexibility and adaptability </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 </a:t>
                      </a:r>
                      <a:endParaRPr lang="en-GB" sz="1600" b="0" i="0" u="none" strike="noStrike" noProof="0" dirty="0">
                        <a:solidFill>
                          <a:srgbClr val="000000"/>
                        </a:solidFill>
                        <a:effectLst/>
                        <a:latin typeface="Aptos" panose="020B0004020202020204" pitchFamily="34" charset="0"/>
                      </a:endParaRPr>
                    </a:p>
                  </a:txBody>
                  <a:tcPr marL="6229" marR="6229" marT="6229" marB="0" anchor="ctr"/>
                </a:tc>
                <a:extLst>
                  <a:ext uri="{0D108BD9-81ED-4DB2-BD59-A6C34878D82A}">
                    <a16:rowId xmlns:a16="http://schemas.microsoft.com/office/drawing/2014/main" val="47333196"/>
                  </a:ext>
                </a:extLst>
              </a:tr>
              <a:tr h="262994">
                <a:tc>
                  <a:txBody>
                    <a:bodyPr/>
                    <a:lstStyle/>
                    <a:p>
                      <a:pPr algn="l" fontAlgn="ctr"/>
                      <a:r>
                        <a:rPr lang="en-GB" sz="1600" u="none" strike="noStrike" noProof="0" dirty="0">
                          <a:effectLst/>
                        </a:rPr>
                        <a:t>49</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Communication and empathy </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 </a:t>
                      </a:r>
                      <a:endParaRPr lang="en-GB" sz="1600" b="0" i="0" u="none" strike="noStrike" noProof="0" dirty="0">
                        <a:solidFill>
                          <a:srgbClr val="000000"/>
                        </a:solidFill>
                        <a:effectLst/>
                        <a:latin typeface="Aptos" panose="020B0004020202020204" pitchFamily="34" charset="0"/>
                      </a:endParaRPr>
                    </a:p>
                  </a:txBody>
                  <a:tcPr marL="6229" marR="6229" marT="6229" marB="0" anchor="ctr"/>
                </a:tc>
                <a:extLst>
                  <a:ext uri="{0D108BD9-81ED-4DB2-BD59-A6C34878D82A}">
                    <a16:rowId xmlns:a16="http://schemas.microsoft.com/office/drawing/2014/main" val="4026674413"/>
                  </a:ext>
                </a:extLst>
              </a:tr>
              <a:tr h="262994">
                <a:tc>
                  <a:txBody>
                    <a:bodyPr/>
                    <a:lstStyle/>
                    <a:p>
                      <a:pPr algn="l" fontAlgn="ctr"/>
                      <a:r>
                        <a:rPr lang="en-GB" sz="1600" u="none" strike="noStrike" noProof="0" dirty="0">
                          <a:effectLst/>
                        </a:rPr>
                        <a:t>50</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Self-reflection and self-awareness</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 </a:t>
                      </a:r>
                      <a:endParaRPr lang="en-GB" sz="1600" b="0" i="0" u="none" strike="noStrike" noProof="0" dirty="0">
                        <a:solidFill>
                          <a:srgbClr val="000000"/>
                        </a:solidFill>
                        <a:effectLst/>
                        <a:latin typeface="Aptos" panose="020B0004020202020204" pitchFamily="34" charset="0"/>
                      </a:endParaRPr>
                    </a:p>
                  </a:txBody>
                  <a:tcPr marL="6229" marR="6229" marT="6229" marB="0" anchor="ctr"/>
                </a:tc>
                <a:extLst>
                  <a:ext uri="{0D108BD9-81ED-4DB2-BD59-A6C34878D82A}">
                    <a16:rowId xmlns:a16="http://schemas.microsoft.com/office/drawing/2014/main" val="1419386427"/>
                  </a:ext>
                </a:extLst>
              </a:tr>
              <a:tr h="262994">
                <a:tc>
                  <a:txBody>
                    <a:bodyPr/>
                    <a:lstStyle/>
                    <a:p>
                      <a:pPr algn="l" fontAlgn="ctr"/>
                      <a:r>
                        <a:rPr lang="en-GB" sz="1600" u="none" strike="noStrike" noProof="0" dirty="0">
                          <a:effectLst/>
                        </a:rPr>
                        <a:t>51</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l" fontAlgn="ctr"/>
                      <a:r>
                        <a:rPr lang="en-GB" sz="1600" u="none" strike="noStrike" noProof="0" dirty="0">
                          <a:effectLst/>
                        </a:rPr>
                        <a:t>Emotion regulation </a:t>
                      </a:r>
                      <a:endParaRPr lang="en-GB" sz="1600" b="1" i="0" u="none" strike="noStrike" noProof="0" dirty="0">
                        <a:solidFill>
                          <a:srgbClr val="000000"/>
                        </a:solidFill>
                        <a:effectLst/>
                        <a:latin typeface="Calibri" panose="020F0502020204030204" pitchFamily="34" charset="0"/>
                      </a:endParaRPr>
                    </a:p>
                  </a:txBody>
                  <a:tcPr marL="6229" marR="6229" marT="6229" marB="0" anchor="ctr"/>
                </a:tc>
                <a:tc>
                  <a:txBody>
                    <a:bodyPr/>
                    <a:lstStyle/>
                    <a:p>
                      <a:pPr algn="ctr" fontAlgn="ctr"/>
                      <a:r>
                        <a:rPr lang="en-GB" sz="1600" u="none" strike="noStrike" noProof="0" dirty="0">
                          <a:effectLst/>
                        </a:rPr>
                        <a:t> </a:t>
                      </a:r>
                      <a:endParaRPr lang="en-GB" sz="1600" b="0" i="0" u="none" strike="noStrike" noProof="0" dirty="0">
                        <a:solidFill>
                          <a:srgbClr val="000000"/>
                        </a:solidFill>
                        <a:effectLst/>
                        <a:latin typeface="Aptos" panose="020B0004020202020204" pitchFamily="34" charset="0"/>
                      </a:endParaRPr>
                    </a:p>
                  </a:txBody>
                  <a:tcPr marL="6229" marR="6229" marT="6229" marB="0" anchor="ctr"/>
                </a:tc>
                <a:extLst>
                  <a:ext uri="{0D108BD9-81ED-4DB2-BD59-A6C34878D82A}">
                    <a16:rowId xmlns:a16="http://schemas.microsoft.com/office/drawing/2014/main" val="2334055999"/>
                  </a:ext>
                </a:extLst>
              </a:tr>
            </a:tbl>
          </a:graphicData>
        </a:graphic>
      </p:graphicFrame>
    </p:spTree>
    <p:extLst>
      <p:ext uri="{BB962C8B-B14F-4D97-AF65-F5344CB8AC3E}">
        <p14:creationId xmlns:p14="http://schemas.microsoft.com/office/powerpoint/2010/main" val="2426599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195A7A0-9EDD-7C20-90F3-54E37E0A397D}"/>
              </a:ext>
            </a:extLst>
          </p:cNvPr>
          <p:cNvSpPr txBox="1"/>
          <p:nvPr/>
        </p:nvSpPr>
        <p:spPr>
          <a:xfrm>
            <a:off x="566057" y="1546162"/>
            <a:ext cx="7315200" cy="646331"/>
          </a:xfrm>
          <a:prstGeom prst="rect">
            <a:avLst/>
          </a:prstGeom>
          <a:noFill/>
        </p:spPr>
        <p:txBody>
          <a:bodyPr wrap="square">
            <a:spAutoFit/>
          </a:bodyPr>
          <a:lstStyle/>
          <a:p>
            <a:r>
              <a:rPr lang="es-ES" dirty="0">
                <a:hlinkClick r:id="rId2"/>
              </a:rPr>
              <a:t>https://training.gaia.es/enrol/index.php?id=8</a:t>
            </a:r>
            <a:endParaRPr lang="es-ES" dirty="0"/>
          </a:p>
          <a:p>
            <a:endParaRPr lang="es-ES" dirty="0"/>
          </a:p>
        </p:txBody>
      </p:sp>
      <p:pic>
        <p:nvPicPr>
          <p:cNvPr id="5" name="Imagen 4" descr="Interfaz de usuario gráfica, Texto, Sitio web&#10;&#10;El contenido generado por IA puede ser incorrecto.">
            <a:extLst>
              <a:ext uri="{FF2B5EF4-FFF2-40B4-BE49-F238E27FC236}">
                <a16:creationId xmlns:a16="http://schemas.microsoft.com/office/drawing/2014/main" id="{0E4932E2-2CB5-D898-560F-05469B65412B}"/>
              </a:ext>
            </a:extLst>
          </p:cNvPr>
          <p:cNvPicPr>
            <a:picLocks noChangeAspect="1"/>
          </p:cNvPicPr>
          <p:nvPr/>
        </p:nvPicPr>
        <p:blipFill>
          <a:blip r:embed="rId3"/>
          <a:stretch>
            <a:fillRect/>
          </a:stretch>
        </p:blipFill>
        <p:spPr>
          <a:xfrm>
            <a:off x="474582" y="2192493"/>
            <a:ext cx="11983066" cy="5302523"/>
          </a:xfrm>
          <a:prstGeom prst="rect">
            <a:avLst/>
          </a:prstGeom>
        </p:spPr>
      </p:pic>
    </p:spTree>
    <p:extLst>
      <p:ext uri="{BB962C8B-B14F-4D97-AF65-F5344CB8AC3E}">
        <p14:creationId xmlns:p14="http://schemas.microsoft.com/office/powerpoint/2010/main" val="1782544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Captura de pantalla de un celular con la imagen de una computadora&#10;&#10;El contenido generado por IA puede ser incorrecto.">
            <a:extLst>
              <a:ext uri="{FF2B5EF4-FFF2-40B4-BE49-F238E27FC236}">
                <a16:creationId xmlns:a16="http://schemas.microsoft.com/office/drawing/2014/main" id="{9B722B8C-D09B-CF20-94CD-65BC0C67D21F}"/>
              </a:ext>
            </a:extLst>
          </p:cNvPr>
          <p:cNvPicPr>
            <a:picLocks noChangeAspect="1"/>
          </p:cNvPicPr>
          <p:nvPr/>
        </p:nvPicPr>
        <p:blipFill>
          <a:blip r:embed="rId2"/>
          <a:stretch>
            <a:fillRect/>
          </a:stretch>
        </p:blipFill>
        <p:spPr>
          <a:xfrm>
            <a:off x="285890" y="666612"/>
            <a:ext cx="12186276" cy="5372376"/>
          </a:xfrm>
          <a:prstGeom prst="rect">
            <a:avLst/>
          </a:prstGeom>
        </p:spPr>
      </p:pic>
    </p:spTree>
    <p:extLst>
      <p:ext uri="{BB962C8B-B14F-4D97-AF65-F5344CB8AC3E}">
        <p14:creationId xmlns:p14="http://schemas.microsoft.com/office/powerpoint/2010/main" val="2211410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 Aplicación, Correo electrónico&#10;&#10;El contenido generado por IA puede ser incorrecto.">
            <a:extLst>
              <a:ext uri="{FF2B5EF4-FFF2-40B4-BE49-F238E27FC236}">
                <a16:creationId xmlns:a16="http://schemas.microsoft.com/office/drawing/2014/main" id="{6D6597E0-2681-C7A8-A3AD-B4694DA87148}"/>
              </a:ext>
            </a:extLst>
          </p:cNvPr>
          <p:cNvPicPr>
            <a:picLocks noChangeAspect="1"/>
          </p:cNvPicPr>
          <p:nvPr/>
        </p:nvPicPr>
        <p:blipFill>
          <a:blip r:embed="rId2"/>
          <a:stretch>
            <a:fillRect/>
          </a:stretch>
        </p:blipFill>
        <p:spPr>
          <a:xfrm>
            <a:off x="1044714" y="1904862"/>
            <a:ext cx="12192627" cy="5334274"/>
          </a:xfrm>
          <a:prstGeom prst="rect">
            <a:avLst/>
          </a:prstGeom>
        </p:spPr>
      </p:pic>
    </p:spTree>
    <p:extLst>
      <p:ext uri="{BB962C8B-B14F-4D97-AF65-F5344CB8AC3E}">
        <p14:creationId xmlns:p14="http://schemas.microsoft.com/office/powerpoint/2010/main" val="1371905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F5597-2761-3740-087E-96006CC0E60A}"/>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0A96AC22-94C5-8B0D-8B15-95654BEA9E71}"/>
              </a:ext>
            </a:extLst>
          </p:cNvPr>
          <p:cNvSpPr txBox="1">
            <a:spLocks/>
          </p:cNvSpPr>
          <p:nvPr/>
        </p:nvSpPr>
        <p:spPr>
          <a:xfrm>
            <a:off x="2618014" y="3217498"/>
            <a:ext cx="9394371" cy="1365387"/>
          </a:xfr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4000" b="1" dirty="0"/>
              <a:t>Stakeholder &amp; advisory board Feedback round</a:t>
            </a:r>
            <a:endParaRPr lang="en-GB" sz="4000" b="1" dirty="0"/>
          </a:p>
        </p:txBody>
      </p:sp>
    </p:spTree>
    <p:extLst>
      <p:ext uri="{BB962C8B-B14F-4D97-AF65-F5344CB8AC3E}">
        <p14:creationId xmlns:p14="http://schemas.microsoft.com/office/powerpoint/2010/main" val="18777151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164AD-1DD4-CD9C-DCFF-C6B94106C36F}"/>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6373F00F-717A-BF64-DD76-880CD174FD99}"/>
              </a:ext>
            </a:extLst>
          </p:cNvPr>
          <p:cNvSpPr txBox="1">
            <a:spLocks/>
          </p:cNvSpPr>
          <p:nvPr/>
        </p:nvSpPr>
        <p:spPr>
          <a:xfrm>
            <a:off x="2618014" y="3217498"/>
            <a:ext cx="9394371" cy="1365387"/>
          </a:xfr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4000" b="1" dirty="0"/>
              <a:t>Discussion of transferability and sustainability</a:t>
            </a:r>
            <a:endParaRPr lang="en-GB" sz="4000" b="1" dirty="0"/>
          </a:p>
        </p:txBody>
      </p:sp>
    </p:spTree>
    <p:extLst>
      <p:ext uri="{BB962C8B-B14F-4D97-AF65-F5344CB8AC3E}">
        <p14:creationId xmlns:p14="http://schemas.microsoft.com/office/powerpoint/2010/main" val="1690937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47199" y="351353"/>
            <a:ext cx="3305175" cy="375761"/>
          </a:xfrm>
          <a:prstGeom prst="rect">
            <a:avLst/>
          </a:prstGeom>
          <a:noFill/>
          <a:ln/>
        </p:spPr>
        <p:txBody>
          <a:bodyPr wrap="none" lIns="0" tIns="0" rIns="0" bIns="0" rtlCol="0" anchor="t"/>
          <a:lstStyle/>
          <a:p>
            <a:pPr marL="0" indent="0" algn="l">
              <a:lnSpc>
                <a:spcPts val="2950"/>
              </a:lnSpc>
              <a:buNone/>
            </a:pPr>
            <a:r>
              <a:rPr lang="en" sz="2350" b="1" dirty="0">
                <a:solidFill>
                  <a:srgbClr val="38512F"/>
                </a:solidFill>
                <a:latin typeface="Lora" pitchFamily="34" charset="0"/>
                <a:ea typeface="Lora" pitchFamily="34" charset="-122"/>
                <a:cs typeface="Lora" pitchFamily="34" charset="-120"/>
              </a:rPr>
              <a:t>Needs Analysis</a:t>
            </a:r>
            <a:endParaRPr lang="en-US" sz="2350" b="1" dirty="0"/>
          </a:p>
        </p:txBody>
      </p:sp>
      <p:pic>
        <p:nvPicPr>
          <p:cNvPr id="3" name="Image 0" descr="preencoded.png"/>
          <p:cNvPicPr>
            <a:picLocks noChangeAspect="1"/>
          </p:cNvPicPr>
          <p:nvPr/>
        </p:nvPicPr>
        <p:blipFill>
          <a:blip r:embed="rId3"/>
          <a:stretch>
            <a:fillRect/>
          </a:stretch>
        </p:blipFill>
        <p:spPr>
          <a:xfrm>
            <a:off x="-1449929" y="1277848"/>
            <a:ext cx="8382597" cy="4597684"/>
          </a:xfrm>
          <a:prstGeom prst="rect">
            <a:avLst/>
          </a:prstGeom>
        </p:spPr>
      </p:pic>
      <p:sp>
        <p:nvSpPr>
          <p:cNvPr id="4" name="Shape 1"/>
          <p:cNvSpPr/>
          <p:nvPr/>
        </p:nvSpPr>
        <p:spPr>
          <a:xfrm>
            <a:off x="5913565" y="851491"/>
            <a:ext cx="127754" cy="127754"/>
          </a:xfrm>
          <a:prstGeom prst="roundRect">
            <a:avLst>
              <a:gd name="adj" fmla="val 14315"/>
            </a:avLst>
          </a:prstGeom>
          <a:solidFill>
            <a:srgbClr val="21301C"/>
          </a:solidFill>
          <a:ln/>
        </p:spPr>
        <p:txBody>
          <a:bodyPr/>
          <a:lstStyle/>
          <a:p>
            <a:endParaRPr lang="es-ES"/>
          </a:p>
        </p:txBody>
      </p:sp>
      <p:sp>
        <p:nvSpPr>
          <p:cNvPr id="5" name="Text 2"/>
          <p:cNvSpPr/>
          <p:nvPr/>
        </p:nvSpPr>
        <p:spPr>
          <a:xfrm>
            <a:off x="6102279" y="851491"/>
            <a:ext cx="1332309" cy="127754"/>
          </a:xfrm>
          <a:prstGeom prst="rect">
            <a:avLst/>
          </a:prstGeom>
          <a:noFill/>
          <a:ln/>
        </p:spPr>
        <p:txBody>
          <a:bodyPr wrap="none" lIns="0" tIns="0" rIns="0" bIns="0" rtlCol="0" anchor="t"/>
          <a:lstStyle/>
          <a:p>
            <a:pPr marL="0" indent="0" algn="l">
              <a:buNone/>
            </a:pPr>
            <a:r>
              <a:rPr lang="en" dirty="0">
                <a:solidFill>
                  <a:srgbClr val="3A3630"/>
                </a:solidFill>
                <a:latin typeface="Source Sans Pro" pitchFamily="34" charset="0"/>
                <a:ea typeface="Source Sans Pro" pitchFamily="34" charset="-122"/>
                <a:cs typeface="Source Sans Pro" pitchFamily="34" charset="-120"/>
              </a:rPr>
              <a:t>Lack of digital strategy</a:t>
            </a:r>
            <a:endParaRPr lang="en-US" dirty="0"/>
          </a:p>
        </p:txBody>
      </p:sp>
      <p:sp>
        <p:nvSpPr>
          <p:cNvPr id="6" name="Shape 3"/>
          <p:cNvSpPr/>
          <p:nvPr/>
        </p:nvSpPr>
        <p:spPr>
          <a:xfrm>
            <a:off x="9352517" y="851491"/>
            <a:ext cx="127754" cy="127754"/>
          </a:xfrm>
          <a:prstGeom prst="roundRect">
            <a:avLst>
              <a:gd name="adj" fmla="val 14315"/>
            </a:avLst>
          </a:prstGeom>
          <a:solidFill>
            <a:srgbClr val="3E5A34"/>
          </a:solidFill>
          <a:ln/>
        </p:spPr>
        <p:txBody>
          <a:bodyPr/>
          <a:lstStyle/>
          <a:p>
            <a:endParaRPr lang="es-ES"/>
          </a:p>
        </p:txBody>
      </p:sp>
      <p:sp>
        <p:nvSpPr>
          <p:cNvPr id="7" name="Text 4"/>
          <p:cNvSpPr/>
          <p:nvPr/>
        </p:nvSpPr>
        <p:spPr>
          <a:xfrm>
            <a:off x="9541231" y="851491"/>
            <a:ext cx="1225987" cy="127754"/>
          </a:xfrm>
          <a:prstGeom prst="rect">
            <a:avLst/>
          </a:prstGeom>
          <a:noFill/>
          <a:ln/>
        </p:spPr>
        <p:txBody>
          <a:bodyPr wrap="none" lIns="0" tIns="0" rIns="0" bIns="0" rtlCol="0" anchor="t"/>
          <a:lstStyle/>
          <a:p>
            <a:pPr marL="0" indent="0" algn="l">
              <a:buNone/>
            </a:pPr>
            <a:r>
              <a:rPr lang="en" dirty="0">
                <a:solidFill>
                  <a:srgbClr val="3A3630"/>
                </a:solidFill>
                <a:latin typeface="Source Sans Pro" pitchFamily="34" charset="0"/>
                <a:ea typeface="Source Sans Pro" pitchFamily="34" charset="-122"/>
                <a:cs typeface="Source Sans Pro" pitchFamily="34" charset="-120"/>
              </a:rPr>
              <a:t>Perception as a cost</a:t>
            </a:r>
            <a:endParaRPr lang="en-US" dirty="0"/>
          </a:p>
        </p:txBody>
      </p:sp>
      <p:sp>
        <p:nvSpPr>
          <p:cNvPr id="8" name="Shape 5"/>
          <p:cNvSpPr/>
          <p:nvPr/>
        </p:nvSpPr>
        <p:spPr>
          <a:xfrm>
            <a:off x="5913565" y="1230672"/>
            <a:ext cx="127754" cy="127754"/>
          </a:xfrm>
          <a:prstGeom prst="roundRect">
            <a:avLst>
              <a:gd name="adj" fmla="val 14315"/>
            </a:avLst>
          </a:prstGeom>
          <a:solidFill>
            <a:srgbClr val="5B844D"/>
          </a:solidFill>
          <a:ln/>
        </p:spPr>
        <p:txBody>
          <a:bodyPr/>
          <a:lstStyle/>
          <a:p>
            <a:endParaRPr lang="es-ES"/>
          </a:p>
        </p:txBody>
      </p:sp>
      <p:sp>
        <p:nvSpPr>
          <p:cNvPr id="9" name="Text 6"/>
          <p:cNvSpPr/>
          <p:nvPr/>
        </p:nvSpPr>
        <p:spPr>
          <a:xfrm>
            <a:off x="6102279" y="1230672"/>
            <a:ext cx="1525667" cy="127754"/>
          </a:xfrm>
          <a:prstGeom prst="rect">
            <a:avLst/>
          </a:prstGeom>
          <a:noFill/>
          <a:ln/>
        </p:spPr>
        <p:txBody>
          <a:bodyPr wrap="none" lIns="0" tIns="0" rIns="0" bIns="0" rtlCol="0" anchor="t"/>
          <a:lstStyle/>
          <a:p>
            <a:pPr marL="0" indent="0" algn="l">
              <a:buNone/>
            </a:pPr>
            <a:r>
              <a:rPr lang="en" dirty="0">
                <a:solidFill>
                  <a:srgbClr val="3A3630"/>
                </a:solidFill>
                <a:latin typeface="Source Sans Pro" pitchFamily="34" charset="0"/>
                <a:ea typeface="Source Sans Pro" pitchFamily="34" charset="-122"/>
                <a:cs typeface="Source Sans Pro" pitchFamily="34" charset="-120"/>
              </a:rPr>
              <a:t>Lack of qualified personnel</a:t>
            </a:r>
            <a:endParaRPr lang="en-US" dirty="0"/>
          </a:p>
        </p:txBody>
      </p:sp>
      <p:sp>
        <p:nvSpPr>
          <p:cNvPr id="10" name="Shape 7"/>
          <p:cNvSpPr/>
          <p:nvPr/>
        </p:nvSpPr>
        <p:spPr>
          <a:xfrm>
            <a:off x="9381546" y="1230672"/>
            <a:ext cx="127754" cy="127754"/>
          </a:xfrm>
          <a:prstGeom prst="roundRect">
            <a:avLst>
              <a:gd name="adj" fmla="val 14315"/>
            </a:avLst>
          </a:prstGeom>
          <a:solidFill>
            <a:srgbClr val="7BA96B"/>
          </a:solidFill>
          <a:ln/>
        </p:spPr>
        <p:txBody>
          <a:bodyPr/>
          <a:lstStyle/>
          <a:p>
            <a:endParaRPr lang="es-ES"/>
          </a:p>
        </p:txBody>
      </p:sp>
      <p:sp>
        <p:nvSpPr>
          <p:cNvPr id="11" name="Text 8"/>
          <p:cNvSpPr/>
          <p:nvPr/>
        </p:nvSpPr>
        <p:spPr>
          <a:xfrm>
            <a:off x="9570260" y="1230672"/>
            <a:ext cx="1580555" cy="127754"/>
          </a:xfrm>
          <a:prstGeom prst="rect">
            <a:avLst/>
          </a:prstGeom>
          <a:noFill/>
          <a:ln/>
        </p:spPr>
        <p:txBody>
          <a:bodyPr wrap="none" lIns="0" tIns="0" rIns="0" bIns="0" rtlCol="0" anchor="t"/>
          <a:lstStyle/>
          <a:p>
            <a:pPr marL="0" indent="0" algn="l">
              <a:buNone/>
            </a:pPr>
            <a:r>
              <a:rPr lang="en" dirty="0">
                <a:solidFill>
                  <a:srgbClr val="3A3630"/>
                </a:solidFill>
                <a:latin typeface="Source Sans Pro" pitchFamily="34" charset="0"/>
                <a:ea typeface="Source Sans Pro" pitchFamily="34" charset="-122"/>
                <a:cs typeface="Source Sans Pro" pitchFamily="34" charset="-120"/>
              </a:rPr>
              <a:t>Technological ignorance</a:t>
            </a:r>
            <a:endParaRPr lang="en-US" dirty="0"/>
          </a:p>
        </p:txBody>
      </p:sp>
      <p:sp>
        <p:nvSpPr>
          <p:cNvPr id="12" name="Shape 9"/>
          <p:cNvSpPr/>
          <p:nvPr/>
        </p:nvSpPr>
        <p:spPr>
          <a:xfrm>
            <a:off x="12124534" y="1230672"/>
            <a:ext cx="127754" cy="127754"/>
          </a:xfrm>
          <a:prstGeom prst="roundRect">
            <a:avLst>
              <a:gd name="adj" fmla="val 14315"/>
            </a:avLst>
          </a:prstGeom>
          <a:solidFill>
            <a:srgbClr val="A0C194"/>
          </a:solidFill>
          <a:ln/>
        </p:spPr>
        <p:txBody>
          <a:bodyPr/>
          <a:lstStyle/>
          <a:p>
            <a:endParaRPr lang="es-ES"/>
          </a:p>
        </p:txBody>
      </p:sp>
      <p:sp>
        <p:nvSpPr>
          <p:cNvPr id="13" name="Text 10"/>
          <p:cNvSpPr/>
          <p:nvPr/>
        </p:nvSpPr>
        <p:spPr>
          <a:xfrm>
            <a:off x="12313248" y="1230672"/>
            <a:ext cx="746165" cy="127754"/>
          </a:xfrm>
          <a:prstGeom prst="rect">
            <a:avLst/>
          </a:prstGeom>
          <a:noFill/>
          <a:ln/>
        </p:spPr>
        <p:txBody>
          <a:bodyPr wrap="none" lIns="0" tIns="0" rIns="0" bIns="0" rtlCol="0" anchor="t"/>
          <a:lstStyle/>
          <a:p>
            <a:pPr marL="0" indent="0" algn="l">
              <a:buNone/>
            </a:pPr>
            <a:r>
              <a:rPr lang="en" dirty="0">
                <a:solidFill>
                  <a:srgbClr val="3A3630"/>
                </a:solidFill>
                <a:latin typeface="Source Sans Pro" pitchFamily="34" charset="0"/>
                <a:ea typeface="Source Sans Pro" pitchFamily="34" charset="-122"/>
                <a:cs typeface="Source Sans Pro" pitchFamily="34" charset="-120"/>
              </a:rPr>
              <a:t>Other factors</a:t>
            </a:r>
            <a:endParaRPr lang="en-US" dirty="0"/>
          </a:p>
        </p:txBody>
      </p:sp>
      <p:sp>
        <p:nvSpPr>
          <p:cNvPr id="14" name="Text 11"/>
          <p:cNvSpPr/>
          <p:nvPr/>
        </p:nvSpPr>
        <p:spPr>
          <a:xfrm>
            <a:off x="5648095" y="1944330"/>
            <a:ext cx="7300990" cy="408623"/>
          </a:xfrm>
          <a:prstGeom prst="rect">
            <a:avLst/>
          </a:prstGeom>
          <a:noFill/>
          <a:ln/>
        </p:spPr>
        <p:txBody>
          <a:bodyPr wrap="square" lIns="0" tIns="0" rIns="0" bIns="0" rtlCol="0" anchor="t"/>
          <a:lstStyle/>
          <a:p>
            <a:pPr marL="0" indent="0" algn="just">
              <a:buNone/>
            </a:pPr>
            <a:r>
              <a:rPr lang="en" dirty="0">
                <a:solidFill>
                  <a:srgbClr val="3A3630"/>
                </a:solidFill>
                <a:latin typeface="Source Sans Pro" pitchFamily="34" charset="0"/>
                <a:ea typeface="Source Sans Pro" pitchFamily="34" charset="-122"/>
                <a:cs typeface="Source Sans Pro" pitchFamily="34" charset="-120"/>
              </a:rPr>
              <a:t>There are several drivers for the continued digitalization of work. The biggest of these is the overall improvement of technology. Digital transformation requires many different changes, including new work tools and the training of competent employees to use them.</a:t>
            </a:r>
            <a:endParaRPr lang="en-US" dirty="0"/>
          </a:p>
        </p:txBody>
      </p:sp>
      <p:sp>
        <p:nvSpPr>
          <p:cNvPr id="15" name="Text 12"/>
          <p:cNvSpPr/>
          <p:nvPr/>
        </p:nvSpPr>
        <p:spPr>
          <a:xfrm>
            <a:off x="5648095" y="3402613"/>
            <a:ext cx="7595957" cy="408623"/>
          </a:xfrm>
          <a:prstGeom prst="rect">
            <a:avLst/>
          </a:prstGeom>
          <a:noFill/>
          <a:ln/>
        </p:spPr>
        <p:txBody>
          <a:bodyPr wrap="square" lIns="0" tIns="0" rIns="0" bIns="0" rtlCol="0" anchor="t"/>
          <a:lstStyle/>
          <a:p>
            <a:pPr marL="0" indent="0" algn="just">
              <a:buNone/>
            </a:pPr>
            <a:r>
              <a:rPr lang="en" dirty="0">
                <a:solidFill>
                  <a:srgbClr val="3A3630"/>
                </a:solidFill>
                <a:latin typeface="Source Sans Pro" pitchFamily="34" charset="0"/>
                <a:ea typeface="Source Sans Pro" pitchFamily="34" charset="-122"/>
                <a:cs typeface="Source Sans Pro" pitchFamily="34" charset="-120"/>
              </a:rPr>
              <a:t>A 2015 study of 302 European companies examined the current state of digitalization development, revealing that most had not implemented pilot projects to advance digital transformation. At the same time, a third of these companies could not determine the responsibility for such projects within the organization.</a:t>
            </a:r>
            <a:endParaRPr lang="en-US" dirty="0"/>
          </a:p>
        </p:txBody>
      </p:sp>
      <p:sp>
        <p:nvSpPr>
          <p:cNvPr id="16" name="Text 13"/>
          <p:cNvSpPr/>
          <p:nvPr/>
        </p:nvSpPr>
        <p:spPr>
          <a:xfrm>
            <a:off x="5648096" y="5303336"/>
            <a:ext cx="7595956" cy="408623"/>
          </a:xfrm>
          <a:prstGeom prst="rect">
            <a:avLst/>
          </a:prstGeom>
          <a:noFill/>
          <a:ln/>
        </p:spPr>
        <p:txBody>
          <a:bodyPr wrap="none" lIns="0" tIns="0" rIns="0" bIns="0" rtlCol="0" anchor="t"/>
          <a:lstStyle/>
          <a:p>
            <a:pPr marL="0" indent="0" algn="l">
              <a:buNone/>
            </a:pPr>
            <a:r>
              <a:rPr lang="en" dirty="0">
                <a:solidFill>
                  <a:srgbClr val="3A3630"/>
                </a:solidFill>
                <a:latin typeface="Source Sans Pro" pitchFamily="34" charset="0"/>
                <a:ea typeface="Source Sans Pro" pitchFamily="34" charset="-122"/>
                <a:cs typeface="Source Sans Pro" pitchFamily="34" charset="-120"/>
              </a:rPr>
              <a:t>According to a 2016 study, 53% of 211 companies surveyed considered employee </a:t>
            </a:r>
          </a:p>
          <a:p>
            <a:pPr marL="0" indent="0" algn="l">
              <a:buNone/>
            </a:pPr>
            <a:r>
              <a:rPr lang="en" dirty="0">
                <a:solidFill>
                  <a:srgbClr val="3A3630"/>
                </a:solidFill>
                <a:latin typeface="Source Sans Pro" pitchFamily="34" charset="0"/>
                <a:ea typeface="Source Sans Pro" pitchFamily="34" charset="-122"/>
                <a:cs typeface="Source Sans Pro" pitchFamily="34" charset="-120"/>
              </a:rPr>
              <a:t>qualifications to be one of the key factors in improving digital transformation.</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42198" y="348853"/>
            <a:ext cx="4078843" cy="371594"/>
          </a:xfrm>
          <a:prstGeom prst="rect">
            <a:avLst/>
          </a:prstGeom>
          <a:noFill/>
          <a:ln/>
        </p:spPr>
        <p:txBody>
          <a:bodyPr wrap="none" lIns="0" tIns="0" rIns="0" bIns="0" rtlCol="0" anchor="t"/>
          <a:lstStyle/>
          <a:p>
            <a:pPr marL="0" indent="0" algn="l">
              <a:lnSpc>
                <a:spcPts val="2900"/>
              </a:lnSpc>
              <a:buNone/>
            </a:pPr>
            <a:r>
              <a:rPr lang="en" sz="2300" b="1" dirty="0">
                <a:solidFill>
                  <a:srgbClr val="38512F"/>
                </a:solidFill>
                <a:latin typeface="Lora" pitchFamily="34" charset="0"/>
                <a:ea typeface="Lora" pitchFamily="34" charset="-122"/>
                <a:cs typeface="Lora" pitchFamily="34" charset="-120"/>
              </a:rPr>
              <a:t>Project Target Groups</a:t>
            </a:r>
            <a:endParaRPr lang="en-US" sz="2300" b="1" dirty="0"/>
          </a:p>
        </p:txBody>
      </p:sp>
      <p:pic>
        <p:nvPicPr>
          <p:cNvPr id="3" name="Image 0" descr="preencoded.png"/>
          <p:cNvPicPr>
            <a:picLocks noChangeAspect="1"/>
          </p:cNvPicPr>
          <p:nvPr/>
        </p:nvPicPr>
        <p:blipFill>
          <a:blip r:embed="rId3"/>
          <a:stretch>
            <a:fillRect/>
          </a:stretch>
        </p:blipFill>
        <p:spPr>
          <a:xfrm>
            <a:off x="442198" y="973098"/>
            <a:ext cx="3158490" cy="1952030"/>
          </a:xfrm>
          <a:prstGeom prst="rect">
            <a:avLst/>
          </a:prstGeom>
        </p:spPr>
      </p:pic>
      <p:sp>
        <p:nvSpPr>
          <p:cNvPr id="4" name="Text 1"/>
          <p:cNvSpPr/>
          <p:nvPr/>
        </p:nvSpPr>
        <p:spPr>
          <a:xfrm>
            <a:off x="3758565" y="973098"/>
            <a:ext cx="1486376" cy="185738"/>
          </a:xfrm>
          <a:prstGeom prst="rect">
            <a:avLst/>
          </a:prstGeom>
          <a:noFill/>
          <a:ln/>
        </p:spPr>
        <p:txBody>
          <a:bodyPr wrap="none" lIns="0" tIns="0" rIns="0" bIns="0" rtlCol="0" anchor="t"/>
          <a:lstStyle/>
          <a:p>
            <a:pPr marL="0" indent="0" algn="l">
              <a:lnSpc>
                <a:spcPts val="1450"/>
              </a:lnSpc>
              <a:buNone/>
            </a:pPr>
            <a:r>
              <a:rPr lang="en" sz="1150" b="1" dirty="0">
                <a:solidFill>
                  <a:srgbClr val="3A3630"/>
                </a:solidFill>
                <a:latin typeface="Lora" pitchFamily="34" charset="0"/>
                <a:ea typeface="Lora" pitchFamily="34" charset="-122"/>
                <a:cs typeface="Lora" pitchFamily="34" charset="-120"/>
              </a:rPr>
              <a:t>SMEs</a:t>
            </a:r>
            <a:endParaRPr lang="en-US" sz="1150" b="1" dirty="0"/>
          </a:p>
        </p:txBody>
      </p:sp>
      <p:sp>
        <p:nvSpPr>
          <p:cNvPr id="5" name="Text 2"/>
          <p:cNvSpPr/>
          <p:nvPr/>
        </p:nvSpPr>
        <p:spPr>
          <a:xfrm>
            <a:off x="3758565" y="1234559"/>
            <a:ext cx="10429637" cy="404098"/>
          </a:xfrm>
          <a:prstGeom prst="rect">
            <a:avLst/>
          </a:prstGeom>
          <a:noFill/>
          <a:ln/>
        </p:spPr>
        <p:txBody>
          <a:bodyPr wrap="square" lIns="0" tIns="0" rIns="0" bIns="0" rtlCol="0" anchor="t"/>
          <a:lstStyle/>
          <a:p>
            <a:pPr marL="0" indent="0" algn="l">
              <a:lnSpc>
                <a:spcPts val="1550"/>
              </a:lnSpc>
              <a:buNone/>
            </a:pPr>
            <a:r>
              <a:rPr lang="en" sz="1400" dirty="0">
                <a:solidFill>
                  <a:srgbClr val="3A3630"/>
                </a:solidFill>
                <a:latin typeface="Source Sans Pro" pitchFamily="34" charset="0"/>
                <a:ea typeface="Source Sans Pro" pitchFamily="34" charset="-122"/>
                <a:cs typeface="Source Sans Pro" pitchFamily="34" charset="-120"/>
              </a:rPr>
              <a:t>Small and medium-sized businesses that lack the financial resources to hire consultants or maintain their own expert departments in digitalization and intelligent systems. ExCurS will provide them with self-assessment tools and training tailored to their specific needs.</a:t>
            </a:r>
            <a:endParaRPr lang="en-US" sz="1400" dirty="0"/>
          </a:p>
        </p:txBody>
      </p:sp>
      <p:pic>
        <p:nvPicPr>
          <p:cNvPr id="6" name="Image 1" descr="preencoded.png"/>
          <p:cNvPicPr>
            <a:picLocks noChangeAspect="1"/>
          </p:cNvPicPr>
          <p:nvPr/>
        </p:nvPicPr>
        <p:blipFill>
          <a:blip r:embed="rId4"/>
          <a:stretch>
            <a:fillRect/>
          </a:stretch>
        </p:blipFill>
        <p:spPr>
          <a:xfrm>
            <a:off x="442198" y="3177778"/>
            <a:ext cx="3158490" cy="1952030"/>
          </a:xfrm>
          <a:prstGeom prst="rect">
            <a:avLst/>
          </a:prstGeom>
        </p:spPr>
      </p:pic>
      <p:sp>
        <p:nvSpPr>
          <p:cNvPr id="7" name="Text 3"/>
          <p:cNvSpPr/>
          <p:nvPr/>
        </p:nvSpPr>
        <p:spPr>
          <a:xfrm>
            <a:off x="3758565" y="3177778"/>
            <a:ext cx="1847374" cy="185738"/>
          </a:xfrm>
          <a:prstGeom prst="rect">
            <a:avLst/>
          </a:prstGeom>
          <a:noFill/>
          <a:ln/>
        </p:spPr>
        <p:txBody>
          <a:bodyPr wrap="none" lIns="0" tIns="0" rIns="0" bIns="0" rtlCol="0" anchor="t"/>
          <a:lstStyle/>
          <a:p>
            <a:pPr marL="0" indent="0" algn="l">
              <a:lnSpc>
                <a:spcPts val="1450"/>
              </a:lnSpc>
              <a:buNone/>
            </a:pPr>
            <a:r>
              <a:rPr lang="en" sz="1150" b="1" dirty="0">
                <a:solidFill>
                  <a:srgbClr val="3A3630"/>
                </a:solidFill>
                <a:latin typeface="Lora" pitchFamily="34" charset="0"/>
                <a:ea typeface="Lora" pitchFamily="34" charset="-122"/>
                <a:cs typeface="Lora" pitchFamily="34" charset="-120"/>
              </a:rPr>
              <a:t>Training Providers</a:t>
            </a:r>
            <a:endParaRPr lang="en-US" sz="1150" b="1" dirty="0"/>
          </a:p>
        </p:txBody>
      </p:sp>
      <p:sp>
        <p:nvSpPr>
          <p:cNvPr id="8" name="Text 4"/>
          <p:cNvSpPr/>
          <p:nvPr/>
        </p:nvSpPr>
        <p:spPr>
          <a:xfrm>
            <a:off x="3758565" y="3439239"/>
            <a:ext cx="10429637" cy="404098"/>
          </a:xfrm>
          <a:prstGeom prst="rect">
            <a:avLst/>
          </a:prstGeom>
          <a:noFill/>
          <a:ln/>
        </p:spPr>
        <p:txBody>
          <a:bodyPr wrap="square" lIns="0" tIns="0" rIns="0" bIns="0" rtlCol="0" anchor="t"/>
          <a:lstStyle/>
          <a:p>
            <a:pPr marL="0" indent="0" algn="l">
              <a:lnSpc>
                <a:spcPts val="1550"/>
              </a:lnSpc>
              <a:buNone/>
            </a:pPr>
            <a:r>
              <a:rPr lang="en" sz="1400" dirty="0">
                <a:solidFill>
                  <a:srgbClr val="3A3630"/>
                </a:solidFill>
                <a:latin typeface="Source Sans Pro" pitchFamily="34" charset="0"/>
                <a:ea typeface="Source Sans Pro" pitchFamily="34" charset="-122"/>
                <a:cs typeface="Source Sans Pro" pitchFamily="34" charset="-120"/>
              </a:rPr>
              <a:t>Higher education institutions (HEIs) and continuing vocational training (CVET) providers seeking to enhance their training offerings will be able to integrate the project's results into their curricula and study programs.</a:t>
            </a:r>
            <a:endParaRPr lang="en-US" sz="1400" dirty="0"/>
          </a:p>
        </p:txBody>
      </p:sp>
      <p:pic>
        <p:nvPicPr>
          <p:cNvPr id="9" name="Image 2" descr="preencoded.png"/>
          <p:cNvPicPr>
            <a:picLocks noChangeAspect="1"/>
          </p:cNvPicPr>
          <p:nvPr/>
        </p:nvPicPr>
        <p:blipFill>
          <a:blip r:embed="rId5"/>
          <a:stretch>
            <a:fillRect/>
          </a:stretch>
        </p:blipFill>
        <p:spPr>
          <a:xfrm>
            <a:off x="442198" y="5382458"/>
            <a:ext cx="3158490" cy="1952030"/>
          </a:xfrm>
          <a:prstGeom prst="rect">
            <a:avLst/>
          </a:prstGeom>
        </p:spPr>
      </p:pic>
      <p:sp>
        <p:nvSpPr>
          <p:cNvPr id="10" name="Text 5"/>
          <p:cNvSpPr/>
          <p:nvPr/>
        </p:nvSpPr>
        <p:spPr>
          <a:xfrm>
            <a:off x="3758565" y="5382458"/>
            <a:ext cx="1691878" cy="185738"/>
          </a:xfrm>
          <a:prstGeom prst="rect">
            <a:avLst/>
          </a:prstGeom>
          <a:noFill/>
          <a:ln/>
        </p:spPr>
        <p:txBody>
          <a:bodyPr wrap="none" lIns="0" tIns="0" rIns="0" bIns="0" rtlCol="0" anchor="t"/>
          <a:lstStyle/>
          <a:p>
            <a:pPr marL="0" indent="0" algn="l">
              <a:lnSpc>
                <a:spcPts val="1450"/>
              </a:lnSpc>
              <a:buNone/>
            </a:pPr>
            <a:r>
              <a:rPr lang="en" sz="1150" b="1" dirty="0">
                <a:solidFill>
                  <a:srgbClr val="3A3630"/>
                </a:solidFill>
                <a:latin typeface="Lora" pitchFamily="34" charset="0"/>
                <a:ea typeface="Lora" pitchFamily="34" charset="-122"/>
                <a:cs typeface="Lora" pitchFamily="34" charset="-120"/>
              </a:rPr>
              <a:t>Sectoral Associations</a:t>
            </a:r>
            <a:endParaRPr lang="en-US" sz="1150" b="1" dirty="0"/>
          </a:p>
        </p:txBody>
      </p:sp>
      <p:sp>
        <p:nvSpPr>
          <p:cNvPr id="11" name="Text 6"/>
          <p:cNvSpPr/>
          <p:nvPr/>
        </p:nvSpPr>
        <p:spPr>
          <a:xfrm>
            <a:off x="3758565" y="5643920"/>
            <a:ext cx="10429637" cy="404098"/>
          </a:xfrm>
          <a:prstGeom prst="rect">
            <a:avLst/>
          </a:prstGeom>
          <a:noFill/>
          <a:ln/>
        </p:spPr>
        <p:txBody>
          <a:bodyPr wrap="square" lIns="0" tIns="0" rIns="0" bIns="0" rtlCol="0" anchor="t"/>
          <a:lstStyle/>
          <a:p>
            <a:pPr marL="0" indent="0" algn="l">
              <a:lnSpc>
                <a:spcPts val="1550"/>
              </a:lnSpc>
              <a:buNone/>
            </a:pPr>
            <a:r>
              <a:rPr lang="en" sz="1400" dirty="0">
                <a:solidFill>
                  <a:srgbClr val="3A3630"/>
                </a:solidFill>
                <a:latin typeface="Source Sans Pro" pitchFamily="34" charset="0"/>
                <a:ea typeface="Source Sans Pro" pitchFamily="34" charset="-122"/>
                <a:cs typeface="Source Sans Pro" pitchFamily="34" charset="-120"/>
              </a:rPr>
              <a:t>Organizations that represent groups of companies and can act as multipliers to disseminate project results. These include chambers of commerce, professional associations, and business networks.</a:t>
            </a:r>
            <a:endParaRPr lang="en-US" sz="1400" dirty="0"/>
          </a:p>
        </p:txBody>
      </p:sp>
      <p:sp>
        <p:nvSpPr>
          <p:cNvPr id="12" name="Text 7"/>
          <p:cNvSpPr/>
          <p:nvPr/>
        </p:nvSpPr>
        <p:spPr>
          <a:xfrm>
            <a:off x="442198" y="7476530"/>
            <a:ext cx="13746004" cy="404098"/>
          </a:xfrm>
          <a:prstGeom prst="rect">
            <a:avLst/>
          </a:prstGeom>
          <a:noFill/>
          <a:ln/>
        </p:spPr>
        <p:txBody>
          <a:bodyPr wrap="square" lIns="0" tIns="0" rIns="0" bIns="0" rtlCol="0" anchor="t"/>
          <a:lstStyle/>
          <a:p>
            <a:pPr marL="0" indent="0" algn="l">
              <a:lnSpc>
                <a:spcPts val="1550"/>
              </a:lnSpc>
              <a:buNone/>
            </a:pPr>
            <a:r>
              <a:rPr lang="en" sz="1400" dirty="0">
                <a:solidFill>
                  <a:srgbClr val="3A3630"/>
                </a:solidFill>
                <a:latin typeface="Source Sans Pro" pitchFamily="34" charset="0"/>
                <a:ea typeface="Source Sans Pro" pitchFamily="34" charset="-122"/>
                <a:cs typeface="Source Sans Pro" pitchFamily="34" charset="-120"/>
              </a:rPr>
              <a:t>ExCurS is particularly aimed at SMEs due to the needs mentioned above. Unlike large companies with their financial strength, SMEs lack the same economic opportunities and therefore lack experience, insight, and knowledge regarding technologies, methods, and approaches.</a:t>
            </a:r>
            <a:endParaRPr lang="en-US"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57118" y="941665"/>
            <a:ext cx="7598331" cy="636151"/>
          </a:xfrm>
          <a:prstGeom prst="rect">
            <a:avLst/>
          </a:prstGeom>
          <a:noFill/>
          <a:ln/>
        </p:spPr>
        <p:txBody>
          <a:bodyPr wrap="none" lIns="0" tIns="0" rIns="0" bIns="0" rtlCol="0" anchor="t"/>
          <a:lstStyle/>
          <a:p>
            <a:pPr marL="0" indent="0" algn="l">
              <a:lnSpc>
                <a:spcPts val="5000"/>
              </a:lnSpc>
              <a:buNone/>
            </a:pPr>
            <a:r>
              <a:rPr lang="en" sz="4000" dirty="0">
                <a:solidFill>
                  <a:srgbClr val="38512F"/>
                </a:solidFill>
                <a:latin typeface="Lora" pitchFamily="34" charset="0"/>
                <a:ea typeface="Lora" pitchFamily="34" charset="-122"/>
                <a:cs typeface="Lora" pitchFamily="34" charset="-120"/>
              </a:rPr>
              <a:t>ExCurS Project Innovation</a:t>
            </a:r>
            <a:endParaRPr lang="en-US" sz="4000" dirty="0"/>
          </a:p>
        </p:txBody>
      </p:sp>
      <p:sp>
        <p:nvSpPr>
          <p:cNvPr id="3" name="Shape 1"/>
          <p:cNvSpPr/>
          <p:nvPr/>
        </p:nvSpPr>
        <p:spPr>
          <a:xfrm>
            <a:off x="757118" y="2010489"/>
            <a:ext cx="4227790" cy="3995618"/>
          </a:xfrm>
          <a:prstGeom prst="roundRect">
            <a:avLst>
              <a:gd name="adj" fmla="val 812"/>
            </a:avLst>
          </a:prstGeom>
          <a:solidFill>
            <a:srgbClr val="F3E7D4"/>
          </a:solidFill>
          <a:ln/>
        </p:spPr>
        <p:txBody>
          <a:bodyPr/>
          <a:lstStyle/>
          <a:p>
            <a:endParaRPr lang="es-ES"/>
          </a:p>
        </p:txBody>
      </p:sp>
      <p:sp>
        <p:nvSpPr>
          <p:cNvPr id="4" name="Text 2"/>
          <p:cNvSpPr/>
          <p:nvPr/>
        </p:nvSpPr>
        <p:spPr>
          <a:xfrm>
            <a:off x="973455" y="2226826"/>
            <a:ext cx="2545199" cy="318135"/>
          </a:xfrm>
          <a:prstGeom prst="rect">
            <a:avLst/>
          </a:prstGeom>
          <a:noFill/>
          <a:ln/>
        </p:spPr>
        <p:txBody>
          <a:bodyPr wrap="none" lIns="0" tIns="0" rIns="0" bIns="0" rtlCol="0" anchor="t"/>
          <a:lstStyle/>
          <a:p>
            <a:pPr marL="0" indent="0" algn="l">
              <a:lnSpc>
                <a:spcPts val="2500"/>
              </a:lnSpc>
              <a:buNone/>
            </a:pPr>
            <a:r>
              <a:rPr lang="en" sz="2000" dirty="0">
                <a:solidFill>
                  <a:srgbClr val="3A3630"/>
                </a:solidFill>
                <a:latin typeface="Lora" pitchFamily="34" charset="0"/>
                <a:ea typeface="Lora" pitchFamily="34" charset="-122"/>
                <a:cs typeface="Lora" pitchFamily="34" charset="-120"/>
              </a:rPr>
              <a:t>Integrated Approach</a:t>
            </a:r>
            <a:endParaRPr lang="en-US" sz="2000" dirty="0"/>
          </a:p>
        </p:txBody>
      </p:sp>
      <p:sp>
        <p:nvSpPr>
          <p:cNvPr id="5" name="Text 3"/>
          <p:cNvSpPr/>
          <p:nvPr/>
        </p:nvSpPr>
        <p:spPr>
          <a:xfrm>
            <a:off x="973455" y="2674739"/>
            <a:ext cx="3795117" cy="3115032"/>
          </a:xfrm>
          <a:prstGeom prst="rect">
            <a:avLst/>
          </a:prstGeom>
          <a:noFill/>
          <a:ln/>
        </p:spPr>
        <p:txBody>
          <a:bodyPr wrap="square" lIns="0" tIns="0" rIns="0" bIns="0" rtlCol="0" anchor="t"/>
          <a:lstStyle/>
          <a:p>
            <a:pPr marL="0" indent="0" algn="just">
              <a:lnSpc>
                <a:spcPts val="2700"/>
              </a:lnSpc>
              <a:buNone/>
            </a:pPr>
            <a:r>
              <a:rPr lang="en" sz="1700" dirty="0">
                <a:solidFill>
                  <a:srgbClr val="3A3630"/>
                </a:solidFill>
                <a:latin typeface="Source Sans Pro" pitchFamily="34" charset="0"/>
                <a:ea typeface="Source Sans Pro" pitchFamily="34" charset="-122"/>
                <a:cs typeface="Source Sans Pro" pitchFamily="34" charset="-120"/>
              </a:rPr>
              <a:t>ExCurS combines the results of previous projects to create synergies between different fields of education and practical training. It integrates approaches, methods, and tools based on Business Excellence, Industrial Engineering, and policy instruments that support digital transformation and environmental sustainability.</a:t>
            </a:r>
            <a:endParaRPr lang="en-US" sz="1700" dirty="0"/>
          </a:p>
        </p:txBody>
      </p:sp>
      <p:sp>
        <p:nvSpPr>
          <p:cNvPr id="6" name="Shape 4"/>
          <p:cNvSpPr/>
          <p:nvPr/>
        </p:nvSpPr>
        <p:spPr>
          <a:xfrm>
            <a:off x="5201245" y="2010489"/>
            <a:ext cx="4227790" cy="3995618"/>
          </a:xfrm>
          <a:prstGeom prst="roundRect">
            <a:avLst>
              <a:gd name="adj" fmla="val 812"/>
            </a:avLst>
          </a:prstGeom>
          <a:solidFill>
            <a:srgbClr val="F3E7D4"/>
          </a:solidFill>
          <a:ln/>
        </p:spPr>
        <p:txBody>
          <a:bodyPr/>
          <a:lstStyle/>
          <a:p>
            <a:endParaRPr lang="es-ES"/>
          </a:p>
        </p:txBody>
      </p:sp>
      <p:sp>
        <p:nvSpPr>
          <p:cNvPr id="7" name="Text 5"/>
          <p:cNvSpPr/>
          <p:nvPr/>
        </p:nvSpPr>
        <p:spPr>
          <a:xfrm>
            <a:off x="5417582" y="2226826"/>
            <a:ext cx="3102412" cy="318135"/>
          </a:xfrm>
          <a:prstGeom prst="rect">
            <a:avLst/>
          </a:prstGeom>
          <a:noFill/>
          <a:ln/>
        </p:spPr>
        <p:txBody>
          <a:bodyPr wrap="none" lIns="0" tIns="0" rIns="0" bIns="0" rtlCol="0" anchor="t"/>
          <a:lstStyle/>
          <a:p>
            <a:pPr marL="0" indent="0" algn="l">
              <a:lnSpc>
                <a:spcPts val="2500"/>
              </a:lnSpc>
              <a:buNone/>
            </a:pPr>
            <a:r>
              <a:rPr lang="en" sz="2000" dirty="0">
                <a:solidFill>
                  <a:srgbClr val="3A3630"/>
                </a:solidFill>
                <a:latin typeface="Lora" pitchFamily="34" charset="0"/>
                <a:ea typeface="Lora" pitchFamily="34" charset="-122"/>
                <a:cs typeface="Lora" pitchFamily="34" charset="-120"/>
              </a:rPr>
              <a:t>Customized Solutions</a:t>
            </a:r>
            <a:endParaRPr lang="en-US" sz="2000" dirty="0"/>
          </a:p>
        </p:txBody>
      </p:sp>
      <p:sp>
        <p:nvSpPr>
          <p:cNvPr id="8" name="Text 6"/>
          <p:cNvSpPr/>
          <p:nvPr/>
        </p:nvSpPr>
        <p:spPr>
          <a:xfrm>
            <a:off x="5417582" y="2674739"/>
            <a:ext cx="3795117" cy="2422803"/>
          </a:xfrm>
          <a:prstGeom prst="rect">
            <a:avLst/>
          </a:prstGeom>
          <a:noFill/>
          <a:ln/>
        </p:spPr>
        <p:txBody>
          <a:bodyPr wrap="square" lIns="0" tIns="0" rIns="0" bIns="0" rtlCol="0" anchor="t"/>
          <a:lstStyle/>
          <a:p>
            <a:pPr marL="0" indent="0" algn="just">
              <a:lnSpc>
                <a:spcPts val="2700"/>
              </a:lnSpc>
              <a:buNone/>
            </a:pPr>
            <a:r>
              <a:rPr lang="en" sz="1700" dirty="0">
                <a:solidFill>
                  <a:srgbClr val="3A3630"/>
                </a:solidFill>
                <a:latin typeface="Source Sans Pro" pitchFamily="34" charset="0"/>
                <a:ea typeface="Source Sans Pro" pitchFamily="34" charset="-122"/>
                <a:cs typeface="Source Sans Pro" pitchFamily="34" charset="-120"/>
              </a:rPr>
              <a:t>The system allows for the configuration of customized, ad-hoc solutions for individual user groups, tailoring materials to meet the specific needs of a given situation. This maximizes the relevance and applicability of the training.</a:t>
            </a:r>
            <a:endParaRPr lang="en-US" sz="1700" dirty="0"/>
          </a:p>
        </p:txBody>
      </p:sp>
      <p:sp>
        <p:nvSpPr>
          <p:cNvPr id="9" name="Shape 7"/>
          <p:cNvSpPr/>
          <p:nvPr/>
        </p:nvSpPr>
        <p:spPr>
          <a:xfrm>
            <a:off x="9645372" y="2010489"/>
            <a:ext cx="4227790" cy="3995618"/>
          </a:xfrm>
          <a:prstGeom prst="roundRect">
            <a:avLst>
              <a:gd name="adj" fmla="val 812"/>
            </a:avLst>
          </a:prstGeom>
          <a:solidFill>
            <a:srgbClr val="F3E7D4"/>
          </a:solidFill>
          <a:ln/>
        </p:spPr>
        <p:txBody>
          <a:bodyPr/>
          <a:lstStyle/>
          <a:p>
            <a:endParaRPr lang="es-ES"/>
          </a:p>
        </p:txBody>
      </p:sp>
      <p:sp>
        <p:nvSpPr>
          <p:cNvPr id="10" name="Text 8"/>
          <p:cNvSpPr/>
          <p:nvPr/>
        </p:nvSpPr>
        <p:spPr>
          <a:xfrm>
            <a:off x="9861709" y="2226826"/>
            <a:ext cx="2909054" cy="318135"/>
          </a:xfrm>
          <a:prstGeom prst="rect">
            <a:avLst/>
          </a:prstGeom>
          <a:noFill/>
          <a:ln/>
        </p:spPr>
        <p:txBody>
          <a:bodyPr wrap="none" lIns="0" tIns="0" rIns="0" bIns="0" rtlCol="0" anchor="t"/>
          <a:lstStyle/>
          <a:p>
            <a:pPr marL="0" indent="0" algn="l">
              <a:lnSpc>
                <a:spcPts val="2500"/>
              </a:lnSpc>
              <a:buNone/>
            </a:pPr>
            <a:r>
              <a:rPr lang="en" sz="2000" dirty="0">
                <a:solidFill>
                  <a:srgbClr val="3A3630"/>
                </a:solidFill>
                <a:latin typeface="Lora" pitchFamily="34" charset="0"/>
                <a:ea typeface="Lora" pitchFamily="34" charset="-122"/>
                <a:cs typeface="Lora" pitchFamily="34" charset="-120"/>
              </a:rPr>
              <a:t>Accessibility and Inclusion</a:t>
            </a:r>
            <a:endParaRPr lang="en-US" sz="2000" dirty="0"/>
          </a:p>
        </p:txBody>
      </p:sp>
      <p:sp>
        <p:nvSpPr>
          <p:cNvPr id="11" name="Text 9"/>
          <p:cNvSpPr/>
          <p:nvPr/>
        </p:nvSpPr>
        <p:spPr>
          <a:xfrm>
            <a:off x="9861709" y="2674739"/>
            <a:ext cx="3795117" cy="2768918"/>
          </a:xfrm>
          <a:prstGeom prst="rect">
            <a:avLst/>
          </a:prstGeom>
          <a:noFill/>
          <a:ln/>
        </p:spPr>
        <p:txBody>
          <a:bodyPr wrap="square" lIns="0" tIns="0" rIns="0" bIns="0" rtlCol="0" anchor="t"/>
          <a:lstStyle/>
          <a:p>
            <a:pPr marL="0" indent="0" algn="just">
              <a:lnSpc>
                <a:spcPts val="2700"/>
              </a:lnSpc>
              <a:buNone/>
            </a:pPr>
            <a:r>
              <a:rPr lang="en" sz="1700" dirty="0">
                <a:solidFill>
                  <a:srgbClr val="3A3630"/>
                </a:solidFill>
                <a:latin typeface="Source Sans Pro" pitchFamily="34" charset="0"/>
                <a:ea typeface="Source Sans Pro" pitchFamily="34" charset="-122"/>
                <a:cs typeface="Source Sans Pro" pitchFamily="34" charset="-120"/>
              </a:rPr>
              <a:t>The approach and methodology consider an accessible and inclusive approach to activities, designed to be open to people with fewer opportunities. A common way to do this is to implement "simple language" that makes the results accessible regardless of educational level.</a:t>
            </a:r>
            <a:endParaRPr lang="en-US" sz="1700" dirty="0"/>
          </a:p>
        </p:txBody>
      </p:sp>
      <p:sp>
        <p:nvSpPr>
          <p:cNvPr id="12" name="Text 10"/>
          <p:cNvSpPr/>
          <p:nvPr/>
        </p:nvSpPr>
        <p:spPr>
          <a:xfrm>
            <a:off x="757118" y="6249472"/>
            <a:ext cx="13116163" cy="1038344"/>
          </a:xfrm>
          <a:prstGeom prst="rect">
            <a:avLst/>
          </a:prstGeom>
          <a:noFill/>
          <a:ln/>
        </p:spPr>
        <p:txBody>
          <a:bodyPr wrap="square" lIns="0" tIns="0" rIns="0" bIns="0" rtlCol="0" anchor="t"/>
          <a:lstStyle/>
          <a:p>
            <a:pPr marL="0" indent="0" algn="just">
              <a:lnSpc>
                <a:spcPts val="2700"/>
              </a:lnSpc>
              <a:buNone/>
            </a:pPr>
            <a:r>
              <a:rPr lang="en" sz="1700" dirty="0">
                <a:solidFill>
                  <a:srgbClr val="3A3630"/>
                </a:solidFill>
                <a:latin typeface="Source Sans Pro" pitchFamily="34" charset="0"/>
                <a:ea typeface="Source Sans Pro" pitchFamily="34" charset="-122"/>
                <a:cs typeface="Source Sans Pro" pitchFamily="34" charset="-120"/>
              </a:rPr>
              <a:t>All international project partners already have access to a wide range of training materials with intellectual property rights belonging to them. This provides access to a comprehensive set of training modules and content tailored to the digital transformation and environmental sustainability requirements of SMEs within the project.</a:t>
            </a:r>
            <a:endParaRPr lang="en-US" sz="17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14494" y="562689"/>
            <a:ext cx="6775847" cy="600313"/>
          </a:xfrm>
          <a:prstGeom prst="rect">
            <a:avLst/>
          </a:prstGeom>
          <a:noFill/>
          <a:ln/>
        </p:spPr>
        <p:txBody>
          <a:bodyPr wrap="none" lIns="0" tIns="0" rIns="0" bIns="0" rtlCol="0" anchor="t"/>
          <a:lstStyle/>
          <a:p>
            <a:pPr marL="0" indent="0" algn="l">
              <a:lnSpc>
                <a:spcPts val="4700"/>
              </a:lnSpc>
              <a:buNone/>
            </a:pPr>
            <a:r>
              <a:rPr lang="en" sz="3750" dirty="0">
                <a:solidFill>
                  <a:srgbClr val="38512F"/>
                </a:solidFill>
                <a:latin typeface="Lora" pitchFamily="34" charset="0"/>
                <a:ea typeface="Lora" pitchFamily="34" charset="-122"/>
                <a:cs typeface="Lora" pitchFamily="34" charset="-120"/>
              </a:rPr>
              <a:t>Added Value at European Level</a:t>
            </a:r>
            <a:endParaRPr lang="en-US" sz="3750" dirty="0"/>
          </a:p>
        </p:txBody>
      </p:sp>
      <p:sp>
        <p:nvSpPr>
          <p:cNvPr id="3" name="Shape 1"/>
          <p:cNvSpPr/>
          <p:nvPr/>
        </p:nvSpPr>
        <p:spPr>
          <a:xfrm>
            <a:off x="714494" y="1571268"/>
            <a:ext cx="2200156" cy="1157407"/>
          </a:xfrm>
          <a:prstGeom prst="roundRect">
            <a:avLst>
              <a:gd name="adj" fmla="val 2646"/>
            </a:avLst>
          </a:prstGeom>
          <a:solidFill>
            <a:srgbClr val="F3E7D4"/>
          </a:solidFill>
          <a:ln/>
        </p:spPr>
        <p:txBody>
          <a:bodyPr/>
          <a:lstStyle/>
          <a:p>
            <a:endParaRPr lang="es-ES"/>
          </a:p>
        </p:txBody>
      </p:sp>
      <p:pic>
        <p:nvPicPr>
          <p:cNvPr id="4" name="Image 0" descr="preencoded.png"/>
          <p:cNvPicPr>
            <a:picLocks noChangeAspect="1"/>
          </p:cNvPicPr>
          <p:nvPr/>
        </p:nvPicPr>
        <p:blipFill>
          <a:blip r:embed="rId3"/>
          <a:stretch>
            <a:fillRect/>
          </a:stretch>
        </p:blipFill>
        <p:spPr>
          <a:xfrm>
            <a:off x="1671042" y="1970603"/>
            <a:ext cx="287060" cy="358735"/>
          </a:xfrm>
          <a:prstGeom prst="rect">
            <a:avLst/>
          </a:prstGeom>
        </p:spPr>
      </p:pic>
      <p:sp>
        <p:nvSpPr>
          <p:cNvPr id="5" name="Text 2"/>
          <p:cNvSpPr/>
          <p:nvPr/>
        </p:nvSpPr>
        <p:spPr>
          <a:xfrm>
            <a:off x="3118723" y="1775341"/>
            <a:ext cx="3120985" cy="300157"/>
          </a:xfrm>
          <a:prstGeom prst="rect">
            <a:avLst/>
          </a:prstGeom>
          <a:noFill/>
          <a:ln/>
        </p:spPr>
        <p:txBody>
          <a:bodyPr wrap="none" lIns="0" tIns="0" rIns="0" bIns="0" rtlCol="0" anchor="t"/>
          <a:lstStyle/>
          <a:p>
            <a:pPr marL="0" indent="0" algn="l">
              <a:lnSpc>
                <a:spcPts val="2350"/>
              </a:lnSpc>
              <a:buNone/>
            </a:pPr>
            <a:r>
              <a:rPr lang="en" sz="1850" b="1" dirty="0">
                <a:solidFill>
                  <a:srgbClr val="3A3630"/>
                </a:solidFill>
                <a:latin typeface="Lora" pitchFamily="34" charset="0"/>
                <a:ea typeface="Lora" pitchFamily="34" charset="-122"/>
                <a:cs typeface="Lora" pitchFamily="34" charset="-120"/>
              </a:rPr>
              <a:t>Transnational Collaboration</a:t>
            </a:r>
            <a:endParaRPr lang="en-US" sz="1850" b="1" dirty="0"/>
          </a:p>
        </p:txBody>
      </p:sp>
      <p:sp>
        <p:nvSpPr>
          <p:cNvPr id="6" name="Text 3"/>
          <p:cNvSpPr/>
          <p:nvPr/>
        </p:nvSpPr>
        <p:spPr>
          <a:xfrm>
            <a:off x="3118723" y="2197894"/>
            <a:ext cx="3953828" cy="326708"/>
          </a:xfrm>
          <a:prstGeom prst="rect">
            <a:avLst/>
          </a:prstGeom>
          <a:noFill/>
          <a:ln/>
        </p:spPr>
        <p:txBody>
          <a:bodyPr wrap="none" lIns="0" tIns="0" rIns="0" bIns="0" rtlCol="0" anchor="t"/>
          <a:lstStyle/>
          <a:p>
            <a:pPr marL="0" indent="0" algn="l">
              <a:lnSpc>
                <a:spcPts val="2550"/>
              </a:lnSpc>
              <a:buNone/>
            </a:pPr>
            <a:r>
              <a:rPr lang="en" sz="1600" dirty="0">
                <a:solidFill>
                  <a:srgbClr val="3A3630"/>
                </a:solidFill>
                <a:latin typeface="Source Sans Pro" pitchFamily="34" charset="0"/>
                <a:ea typeface="Source Sans Pro" pitchFamily="34" charset="-122"/>
                <a:cs typeface="Source Sans Pro" pitchFamily="34" charset="-120"/>
              </a:rPr>
              <a:t>Five countries with different systems and cultures</a:t>
            </a:r>
            <a:endParaRPr lang="en-US" sz="1600" dirty="0"/>
          </a:p>
        </p:txBody>
      </p:sp>
      <p:sp>
        <p:nvSpPr>
          <p:cNvPr id="7" name="Shape 4"/>
          <p:cNvSpPr/>
          <p:nvPr/>
        </p:nvSpPr>
        <p:spPr>
          <a:xfrm>
            <a:off x="3016687" y="2719149"/>
            <a:ext cx="10797183" cy="11430"/>
          </a:xfrm>
          <a:prstGeom prst="roundRect">
            <a:avLst>
              <a:gd name="adj" fmla="val 267908"/>
            </a:avLst>
          </a:prstGeom>
          <a:solidFill>
            <a:srgbClr val="D9CDBA"/>
          </a:solidFill>
          <a:ln/>
        </p:spPr>
        <p:txBody>
          <a:bodyPr/>
          <a:lstStyle/>
          <a:p>
            <a:endParaRPr lang="es-ES"/>
          </a:p>
        </p:txBody>
      </p:sp>
      <p:sp>
        <p:nvSpPr>
          <p:cNvPr id="8" name="Shape 5"/>
          <p:cNvSpPr/>
          <p:nvPr/>
        </p:nvSpPr>
        <p:spPr>
          <a:xfrm>
            <a:off x="714494" y="2830711"/>
            <a:ext cx="4400431" cy="1157407"/>
          </a:xfrm>
          <a:prstGeom prst="roundRect">
            <a:avLst>
              <a:gd name="adj" fmla="val 2646"/>
            </a:avLst>
          </a:prstGeom>
          <a:solidFill>
            <a:srgbClr val="F3E7D4"/>
          </a:solidFill>
          <a:ln/>
        </p:spPr>
        <p:txBody>
          <a:bodyPr/>
          <a:lstStyle/>
          <a:p>
            <a:endParaRPr lang="es-ES"/>
          </a:p>
        </p:txBody>
      </p:sp>
      <p:pic>
        <p:nvPicPr>
          <p:cNvPr id="9" name="Image 1" descr="preencoded.png"/>
          <p:cNvPicPr>
            <a:picLocks noChangeAspect="1"/>
          </p:cNvPicPr>
          <p:nvPr/>
        </p:nvPicPr>
        <p:blipFill>
          <a:blip r:embed="rId4"/>
          <a:stretch>
            <a:fillRect/>
          </a:stretch>
        </p:blipFill>
        <p:spPr>
          <a:xfrm>
            <a:off x="2771180" y="3230047"/>
            <a:ext cx="287060" cy="358735"/>
          </a:xfrm>
          <a:prstGeom prst="rect">
            <a:avLst/>
          </a:prstGeom>
        </p:spPr>
      </p:pic>
      <p:sp>
        <p:nvSpPr>
          <p:cNvPr id="10" name="Text 6"/>
          <p:cNvSpPr/>
          <p:nvPr/>
        </p:nvSpPr>
        <p:spPr>
          <a:xfrm>
            <a:off x="5318998" y="3034784"/>
            <a:ext cx="3518416" cy="300157"/>
          </a:xfrm>
          <a:prstGeom prst="rect">
            <a:avLst/>
          </a:prstGeom>
          <a:noFill/>
          <a:ln/>
        </p:spPr>
        <p:txBody>
          <a:bodyPr wrap="none" lIns="0" tIns="0" rIns="0" bIns="0" rtlCol="0" anchor="t"/>
          <a:lstStyle/>
          <a:p>
            <a:pPr marL="0" indent="0" algn="l">
              <a:lnSpc>
                <a:spcPts val="2350"/>
              </a:lnSpc>
              <a:buNone/>
            </a:pPr>
            <a:r>
              <a:rPr lang="en" sz="1850" b="1" dirty="0">
                <a:solidFill>
                  <a:srgbClr val="3A3630"/>
                </a:solidFill>
                <a:latin typeface="Lora" pitchFamily="34" charset="0"/>
                <a:ea typeface="Lora" pitchFamily="34" charset="-122"/>
                <a:cs typeface="Lora" pitchFamily="34" charset="-120"/>
              </a:rPr>
              <a:t>Knowledge Transfer</a:t>
            </a:r>
            <a:endParaRPr lang="en-US" sz="1850" b="1" dirty="0"/>
          </a:p>
        </p:txBody>
      </p:sp>
      <p:sp>
        <p:nvSpPr>
          <p:cNvPr id="11" name="Text 7"/>
          <p:cNvSpPr/>
          <p:nvPr/>
        </p:nvSpPr>
        <p:spPr>
          <a:xfrm>
            <a:off x="5318998" y="3457337"/>
            <a:ext cx="4097060" cy="326708"/>
          </a:xfrm>
          <a:prstGeom prst="rect">
            <a:avLst/>
          </a:prstGeom>
          <a:noFill/>
          <a:ln/>
        </p:spPr>
        <p:txBody>
          <a:bodyPr wrap="none" lIns="0" tIns="0" rIns="0" bIns="0" rtlCol="0" anchor="t"/>
          <a:lstStyle/>
          <a:p>
            <a:pPr marL="0" indent="0" algn="l">
              <a:lnSpc>
                <a:spcPts val="2550"/>
              </a:lnSpc>
              <a:buNone/>
            </a:pPr>
            <a:r>
              <a:rPr lang="en" sz="1600" dirty="0">
                <a:solidFill>
                  <a:srgbClr val="3A3630"/>
                </a:solidFill>
                <a:latin typeface="Source Sans Pro" pitchFamily="34" charset="0"/>
                <a:ea typeface="Source Sans Pro" pitchFamily="34" charset="-122"/>
                <a:cs typeface="Source Sans Pro" pitchFamily="34" charset="-120"/>
              </a:rPr>
              <a:t>Exchange of best practices between regions</a:t>
            </a:r>
            <a:endParaRPr lang="en-US" sz="1600" dirty="0"/>
          </a:p>
        </p:txBody>
      </p:sp>
      <p:sp>
        <p:nvSpPr>
          <p:cNvPr id="12" name="Shape 8"/>
          <p:cNvSpPr/>
          <p:nvPr/>
        </p:nvSpPr>
        <p:spPr>
          <a:xfrm>
            <a:off x="5216962" y="3978593"/>
            <a:ext cx="8596908" cy="11430"/>
          </a:xfrm>
          <a:prstGeom prst="roundRect">
            <a:avLst>
              <a:gd name="adj" fmla="val 267908"/>
            </a:avLst>
          </a:prstGeom>
          <a:solidFill>
            <a:srgbClr val="D9CDBA"/>
          </a:solidFill>
          <a:ln/>
        </p:spPr>
        <p:txBody>
          <a:bodyPr/>
          <a:lstStyle/>
          <a:p>
            <a:endParaRPr lang="es-ES"/>
          </a:p>
        </p:txBody>
      </p:sp>
      <p:sp>
        <p:nvSpPr>
          <p:cNvPr id="13" name="Shape 9"/>
          <p:cNvSpPr/>
          <p:nvPr/>
        </p:nvSpPr>
        <p:spPr>
          <a:xfrm>
            <a:off x="714494" y="4090154"/>
            <a:ext cx="6600706" cy="1157407"/>
          </a:xfrm>
          <a:prstGeom prst="roundRect">
            <a:avLst>
              <a:gd name="adj" fmla="val 2646"/>
            </a:avLst>
          </a:prstGeom>
          <a:solidFill>
            <a:srgbClr val="F3E7D4"/>
          </a:solidFill>
          <a:ln/>
        </p:spPr>
        <p:txBody>
          <a:bodyPr/>
          <a:lstStyle/>
          <a:p>
            <a:endParaRPr lang="es-ES"/>
          </a:p>
        </p:txBody>
      </p:sp>
      <p:pic>
        <p:nvPicPr>
          <p:cNvPr id="14" name="Image 2" descr="preencoded.png"/>
          <p:cNvPicPr>
            <a:picLocks noChangeAspect="1"/>
          </p:cNvPicPr>
          <p:nvPr/>
        </p:nvPicPr>
        <p:blipFill>
          <a:blip r:embed="rId5"/>
          <a:stretch>
            <a:fillRect/>
          </a:stretch>
        </p:blipFill>
        <p:spPr>
          <a:xfrm>
            <a:off x="3871317" y="4489490"/>
            <a:ext cx="287060" cy="358735"/>
          </a:xfrm>
          <a:prstGeom prst="rect">
            <a:avLst/>
          </a:prstGeom>
        </p:spPr>
      </p:pic>
      <p:sp>
        <p:nvSpPr>
          <p:cNvPr id="15" name="Text 10"/>
          <p:cNvSpPr/>
          <p:nvPr/>
        </p:nvSpPr>
        <p:spPr>
          <a:xfrm>
            <a:off x="7519273" y="4294227"/>
            <a:ext cx="2401610" cy="300157"/>
          </a:xfrm>
          <a:prstGeom prst="rect">
            <a:avLst/>
          </a:prstGeom>
          <a:noFill/>
          <a:ln/>
        </p:spPr>
        <p:txBody>
          <a:bodyPr wrap="none" lIns="0" tIns="0" rIns="0" bIns="0" rtlCol="0" anchor="t"/>
          <a:lstStyle/>
          <a:p>
            <a:pPr marL="0" indent="0" algn="l">
              <a:lnSpc>
                <a:spcPts val="2350"/>
              </a:lnSpc>
              <a:buNone/>
            </a:pPr>
            <a:r>
              <a:rPr lang="en" sz="1850" b="1" dirty="0">
                <a:solidFill>
                  <a:srgbClr val="3A3630"/>
                </a:solidFill>
                <a:latin typeface="Lora" pitchFamily="34" charset="0"/>
                <a:ea typeface="Lora" pitchFamily="34" charset="-122"/>
                <a:cs typeface="Lora" pitchFamily="34" charset="-120"/>
              </a:rPr>
              <a:t>European Impact</a:t>
            </a:r>
            <a:endParaRPr lang="en-US" sz="1850" b="1" dirty="0"/>
          </a:p>
        </p:txBody>
      </p:sp>
      <p:sp>
        <p:nvSpPr>
          <p:cNvPr id="16" name="Text 11"/>
          <p:cNvSpPr/>
          <p:nvPr/>
        </p:nvSpPr>
        <p:spPr>
          <a:xfrm>
            <a:off x="7519273" y="4716780"/>
            <a:ext cx="4777859" cy="326708"/>
          </a:xfrm>
          <a:prstGeom prst="rect">
            <a:avLst/>
          </a:prstGeom>
          <a:noFill/>
          <a:ln/>
        </p:spPr>
        <p:txBody>
          <a:bodyPr wrap="none" lIns="0" tIns="0" rIns="0" bIns="0" rtlCol="0" anchor="t"/>
          <a:lstStyle/>
          <a:p>
            <a:pPr marL="0" indent="0" algn="l">
              <a:lnSpc>
                <a:spcPts val="2550"/>
              </a:lnSpc>
              <a:buNone/>
            </a:pPr>
            <a:r>
              <a:rPr lang="en" sz="1600" dirty="0">
                <a:solidFill>
                  <a:srgbClr val="3A3630"/>
                </a:solidFill>
                <a:latin typeface="Source Sans Pro" pitchFamily="34" charset="0"/>
                <a:ea typeface="Source Sans Pro" pitchFamily="34" charset="-122"/>
                <a:cs typeface="Source Sans Pro" pitchFamily="34" charset="-120"/>
              </a:rPr>
              <a:t>Contribution to the competitiveness of European SMEs</a:t>
            </a:r>
            <a:endParaRPr lang="en-US" sz="1600" dirty="0"/>
          </a:p>
        </p:txBody>
      </p:sp>
      <p:sp>
        <p:nvSpPr>
          <p:cNvPr id="17" name="Text 12"/>
          <p:cNvSpPr/>
          <p:nvPr/>
        </p:nvSpPr>
        <p:spPr>
          <a:xfrm>
            <a:off x="714494" y="5477113"/>
            <a:ext cx="13201412" cy="980123"/>
          </a:xfrm>
          <a:prstGeom prst="rect">
            <a:avLst/>
          </a:prstGeom>
          <a:noFill/>
          <a:ln/>
        </p:spPr>
        <p:txBody>
          <a:bodyPr wrap="square" lIns="0" tIns="0" rIns="0" bIns="0" rtlCol="0" anchor="t"/>
          <a:lstStyle/>
          <a:p>
            <a:pPr marL="0" indent="0" algn="just">
              <a:lnSpc>
                <a:spcPts val="2550"/>
              </a:lnSpc>
              <a:buNone/>
            </a:pPr>
            <a:r>
              <a:rPr lang="en" sz="1600" dirty="0">
                <a:solidFill>
                  <a:srgbClr val="3A3630"/>
                </a:solidFill>
                <a:latin typeface="Source Sans Pro" pitchFamily="34" charset="0"/>
                <a:ea typeface="Source Sans Pro" pitchFamily="34" charset="-122"/>
                <a:cs typeface="Source Sans Pro" pitchFamily="34" charset="-120"/>
              </a:rPr>
              <a:t>The combination of partners and the Advisory Board ensures that ExCurS is not limited by national or sector-specific policies in its understanding and transfer of knowledge. The partners represent five different European countries, with distinct political systems, work cultures, economic fields, and core competencies.</a:t>
            </a:r>
            <a:endParaRPr lang="en-US" sz="1600" dirty="0"/>
          </a:p>
        </p:txBody>
      </p:sp>
      <p:sp>
        <p:nvSpPr>
          <p:cNvPr id="18" name="Text 13"/>
          <p:cNvSpPr/>
          <p:nvPr/>
        </p:nvSpPr>
        <p:spPr>
          <a:xfrm>
            <a:off x="714494" y="6686788"/>
            <a:ext cx="13201412" cy="980123"/>
          </a:xfrm>
          <a:prstGeom prst="rect">
            <a:avLst/>
          </a:prstGeom>
          <a:noFill/>
          <a:ln/>
        </p:spPr>
        <p:txBody>
          <a:bodyPr wrap="square" lIns="0" tIns="0" rIns="0" bIns="0" rtlCol="0" anchor="t"/>
          <a:lstStyle/>
          <a:p>
            <a:pPr marL="0" indent="0" algn="just">
              <a:lnSpc>
                <a:spcPts val="2550"/>
              </a:lnSpc>
              <a:buNone/>
            </a:pPr>
            <a:r>
              <a:rPr lang="en" sz="1600" dirty="0">
                <a:solidFill>
                  <a:srgbClr val="3A3630"/>
                </a:solidFill>
                <a:latin typeface="Source Sans Pro" pitchFamily="34" charset="0"/>
                <a:ea typeface="Source Sans Pro" pitchFamily="34" charset="-122"/>
                <a:cs typeface="Source Sans Pro" pitchFamily="34" charset="-120"/>
              </a:rPr>
              <a:t>The international cooperation of NGOs, higher education institutions, and continuing vocational training providers offers the potential to create networks between companies located in different European regions, adding the potential for transregional knowledge transfer, thus strengthening the economic relationships of SMEs in Europe and the long-term prosperity of European society.</a:t>
            </a:r>
            <a:endParaRPr lang="en-US" sz="1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2124" y="630198"/>
            <a:ext cx="7059216" cy="674013"/>
          </a:xfrm>
          <a:prstGeom prst="rect">
            <a:avLst/>
          </a:prstGeom>
          <a:noFill/>
          <a:ln/>
        </p:spPr>
        <p:txBody>
          <a:bodyPr wrap="none" lIns="0" tIns="0" rIns="0" bIns="0" rtlCol="0" anchor="t"/>
          <a:lstStyle/>
          <a:p>
            <a:pPr marL="0" indent="0" algn="l">
              <a:lnSpc>
                <a:spcPts val="5300"/>
              </a:lnSpc>
              <a:buNone/>
            </a:pPr>
            <a:r>
              <a:rPr lang="en" sz="4200" dirty="0">
                <a:solidFill>
                  <a:srgbClr val="38512F"/>
                </a:solidFill>
                <a:latin typeface="Lora" pitchFamily="34" charset="0"/>
                <a:ea typeface="Lora" pitchFamily="34" charset="-122"/>
                <a:cs typeface="Lora" pitchFamily="34" charset="-120"/>
              </a:rPr>
              <a:t>Regional and European Impact</a:t>
            </a:r>
            <a:endParaRPr lang="en-US" sz="4200" dirty="0"/>
          </a:p>
        </p:txBody>
      </p:sp>
      <p:sp>
        <p:nvSpPr>
          <p:cNvPr id="3" name="Text 1"/>
          <p:cNvSpPr/>
          <p:nvPr/>
        </p:nvSpPr>
        <p:spPr>
          <a:xfrm>
            <a:off x="802124" y="1877020"/>
            <a:ext cx="2696289" cy="337066"/>
          </a:xfrm>
          <a:prstGeom prst="rect">
            <a:avLst/>
          </a:prstGeom>
          <a:noFill/>
          <a:ln/>
        </p:spPr>
        <p:txBody>
          <a:bodyPr wrap="none" lIns="0" tIns="0" rIns="0" bIns="0" rtlCol="0" anchor="t"/>
          <a:lstStyle/>
          <a:p>
            <a:pPr marL="0" indent="0" algn="l">
              <a:lnSpc>
                <a:spcPts val="2650"/>
              </a:lnSpc>
              <a:buNone/>
            </a:pPr>
            <a:r>
              <a:rPr lang="en" sz="2100" dirty="0">
                <a:solidFill>
                  <a:srgbClr val="38512F"/>
                </a:solidFill>
                <a:latin typeface="Lora" pitchFamily="34" charset="0"/>
                <a:ea typeface="Lora" pitchFamily="34" charset="-122"/>
                <a:cs typeface="Lora" pitchFamily="34" charset="-120"/>
              </a:rPr>
              <a:t>Regional Impact</a:t>
            </a:r>
            <a:endParaRPr lang="en-US" sz="2100" dirty="0"/>
          </a:p>
        </p:txBody>
      </p:sp>
      <p:sp>
        <p:nvSpPr>
          <p:cNvPr id="4" name="Text 2"/>
          <p:cNvSpPr/>
          <p:nvPr/>
        </p:nvSpPr>
        <p:spPr>
          <a:xfrm>
            <a:off x="802124" y="2443163"/>
            <a:ext cx="6233517" cy="733425"/>
          </a:xfrm>
          <a:prstGeom prst="rect">
            <a:avLst/>
          </a:prstGeom>
          <a:noFill/>
          <a:ln/>
        </p:spPr>
        <p:txBody>
          <a:bodyPr wrap="square" lIns="0" tIns="0" rIns="0" bIns="0" rtlCol="0" anchor="t"/>
          <a:lstStyle/>
          <a:p>
            <a:pPr marL="342900" indent="-342900" algn="l">
              <a:lnSpc>
                <a:spcPts val="2850"/>
              </a:lnSpc>
              <a:buSzPct val="100000"/>
              <a:buChar char="•"/>
            </a:pPr>
            <a:r>
              <a:rPr lang="en" sz="1800" dirty="0">
                <a:solidFill>
                  <a:srgbClr val="3A3630"/>
                </a:solidFill>
                <a:latin typeface="Source Sans Pro" pitchFamily="34" charset="0"/>
                <a:ea typeface="Source Sans Pro" pitchFamily="34" charset="-122"/>
                <a:cs typeface="Source Sans Pro" pitchFamily="34" charset="-120"/>
              </a:rPr>
              <a:t>Provide access to waste reduction measures for SMEs and vocational training organizations</a:t>
            </a:r>
            <a:endParaRPr lang="en-US" sz="1800" dirty="0"/>
          </a:p>
        </p:txBody>
      </p:sp>
      <p:sp>
        <p:nvSpPr>
          <p:cNvPr id="5" name="Text 3"/>
          <p:cNvSpPr/>
          <p:nvPr/>
        </p:nvSpPr>
        <p:spPr>
          <a:xfrm>
            <a:off x="802124" y="3256717"/>
            <a:ext cx="6233517" cy="733425"/>
          </a:xfrm>
          <a:prstGeom prst="rect">
            <a:avLst/>
          </a:prstGeom>
          <a:noFill/>
          <a:ln/>
        </p:spPr>
        <p:txBody>
          <a:bodyPr wrap="square" lIns="0" tIns="0" rIns="0" bIns="0" rtlCol="0" anchor="t"/>
          <a:lstStyle/>
          <a:p>
            <a:pPr marL="342900" indent="-342900" algn="l">
              <a:lnSpc>
                <a:spcPts val="2850"/>
              </a:lnSpc>
              <a:buSzPct val="100000"/>
              <a:buChar char="•"/>
            </a:pPr>
            <a:r>
              <a:rPr lang="en" sz="1800" dirty="0">
                <a:solidFill>
                  <a:srgbClr val="3A3630"/>
                </a:solidFill>
                <a:latin typeface="Source Sans Pro" pitchFamily="34" charset="0"/>
                <a:ea typeface="Source Sans Pro" pitchFamily="34" charset="-122"/>
                <a:cs typeface="Source Sans Pro" pitchFamily="34" charset="-120"/>
              </a:rPr>
              <a:t>Improve local use and understanding of Business Excellence and LEAN/green business</a:t>
            </a:r>
            <a:endParaRPr lang="en-US" sz="1800" dirty="0"/>
          </a:p>
        </p:txBody>
      </p:sp>
      <p:sp>
        <p:nvSpPr>
          <p:cNvPr id="6" name="Text 4"/>
          <p:cNvSpPr/>
          <p:nvPr/>
        </p:nvSpPr>
        <p:spPr>
          <a:xfrm>
            <a:off x="802124" y="4070271"/>
            <a:ext cx="6233517" cy="733425"/>
          </a:xfrm>
          <a:prstGeom prst="rect">
            <a:avLst/>
          </a:prstGeom>
          <a:noFill/>
          <a:ln/>
        </p:spPr>
        <p:txBody>
          <a:bodyPr wrap="square" lIns="0" tIns="0" rIns="0" bIns="0" rtlCol="0" anchor="t"/>
          <a:lstStyle/>
          <a:p>
            <a:pPr marL="342900" indent="-342900" algn="l">
              <a:lnSpc>
                <a:spcPts val="2850"/>
              </a:lnSpc>
              <a:buSzPct val="100000"/>
              <a:buChar char="•"/>
            </a:pPr>
            <a:r>
              <a:rPr lang="en" sz="1800" dirty="0">
                <a:solidFill>
                  <a:srgbClr val="3A3630"/>
                </a:solidFill>
                <a:latin typeface="Source Sans Pro" pitchFamily="34" charset="0"/>
                <a:ea typeface="Source Sans Pro" pitchFamily="34" charset="-122"/>
                <a:cs typeface="Source Sans Pro" pitchFamily="34" charset="-120"/>
              </a:rPr>
              <a:t>Raise awareness among companies about the need for a more sustainable approach to business management</a:t>
            </a:r>
            <a:endParaRPr lang="en-US" sz="1800" dirty="0"/>
          </a:p>
        </p:txBody>
      </p:sp>
      <p:sp>
        <p:nvSpPr>
          <p:cNvPr id="7" name="Text 5"/>
          <p:cNvSpPr/>
          <p:nvPr/>
        </p:nvSpPr>
        <p:spPr>
          <a:xfrm>
            <a:off x="7602379" y="1877020"/>
            <a:ext cx="2696289" cy="337066"/>
          </a:xfrm>
          <a:prstGeom prst="rect">
            <a:avLst/>
          </a:prstGeom>
          <a:noFill/>
          <a:ln/>
        </p:spPr>
        <p:txBody>
          <a:bodyPr wrap="none" lIns="0" tIns="0" rIns="0" bIns="0" rtlCol="0" anchor="t"/>
          <a:lstStyle/>
          <a:p>
            <a:pPr marL="0" indent="0" algn="l">
              <a:lnSpc>
                <a:spcPts val="2650"/>
              </a:lnSpc>
              <a:buNone/>
            </a:pPr>
            <a:r>
              <a:rPr lang="en" sz="2100" dirty="0">
                <a:solidFill>
                  <a:srgbClr val="38512F"/>
                </a:solidFill>
                <a:latin typeface="Lora" pitchFamily="34" charset="0"/>
                <a:ea typeface="Lora" pitchFamily="34" charset="-122"/>
                <a:cs typeface="Lora" pitchFamily="34" charset="-120"/>
              </a:rPr>
              <a:t>European Impact</a:t>
            </a:r>
            <a:endParaRPr lang="en-US" sz="2100" dirty="0"/>
          </a:p>
        </p:txBody>
      </p:sp>
      <p:sp>
        <p:nvSpPr>
          <p:cNvPr id="8" name="Text 6"/>
          <p:cNvSpPr/>
          <p:nvPr/>
        </p:nvSpPr>
        <p:spPr>
          <a:xfrm>
            <a:off x="7602379" y="2443163"/>
            <a:ext cx="6233517" cy="733425"/>
          </a:xfrm>
          <a:prstGeom prst="rect">
            <a:avLst/>
          </a:prstGeom>
          <a:noFill/>
          <a:ln/>
        </p:spPr>
        <p:txBody>
          <a:bodyPr wrap="square" lIns="0" tIns="0" rIns="0" bIns="0" rtlCol="0" anchor="t"/>
          <a:lstStyle/>
          <a:p>
            <a:pPr marL="342900" indent="-342900" algn="l">
              <a:lnSpc>
                <a:spcPts val="2850"/>
              </a:lnSpc>
              <a:buSzPct val="100000"/>
              <a:buChar char="•"/>
            </a:pPr>
            <a:r>
              <a:rPr lang="en" sz="1800" dirty="0">
                <a:solidFill>
                  <a:srgbClr val="3A3630"/>
                </a:solidFill>
                <a:latin typeface="Source Sans Pro" pitchFamily="34" charset="0"/>
                <a:ea typeface="Source Sans Pro" pitchFamily="34" charset="-122"/>
                <a:cs typeface="Source Sans Pro" pitchFamily="34" charset="-120"/>
              </a:rPr>
              <a:t>Promote the use of management tools oriented towards Business Excellence and LEAN/green</a:t>
            </a:r>
            <a:endParaRPr lang="en-US" sz="1800" dirty="0"/>
          </a:p>
        </p:txBody>
      </p:sp>
      <p:sp>
        <p:nvSpPr>
          <p:cNvPr id="9" name="Text 7"/>
          <p:cNvSpPr/>
          <p:nvPr/>
        </p:nvSpPr>
        <p:spPr>
          <a:xfrm>
            <a:off x="7602379" y="3256717"/>
            <a:ext cx="6233517" cy="733425"/>
          </a:xfrm>
          <a:prstGeom prst="rect">
            <a:avLst/>
          </a:prstGeom>
          <a:noFill/>
          <a:ln/>
        </p:spPr>
        <p:txBody>
          <a:bodyPr wrap="square" lIns="0" tIns="0" rIns="0" bIns="0" rtlCol="0" anchor="t"/>
          <a:lstStyle/>
          <a:p>
            <a:pPr marL="342900" indent="-342900" algn="l">
              <a:lnSpc>
                <a:spcPts val="2850"/>
              </a:lnSpc>
              <a:buSzPct val="100000"/>
              <a:buChar char="•"/>
            </a:pPr>
            <a:r>
              <a:rPr lang="en" sz="1800" dirty="0">
                <a:solidFill>
                  <a:srgbClr val="3A3630"/>
                </a:solidFill>
                <a:latin typeface="Source Sans Pro" pitchFamily="34" charset="0"/>
                <a:ea typeface="Source Sans Pro" pitchFamily="34" charset="-122"/>
                <a:cs typeface="Source Sans Pro" pitchFamily="34" charset="-120"/>
              </a:rPr>
              <a:t>Validate a new methodology that links Excellence with LEAN and green technologies</a:t>
            </a:r>
            <a:endParaRPr lang="en-US" sz="1800" dirty="0"/>
          </a:p>
        </p:txBody>
      </p:sp>
      <p:sp>
        <p:nvSpPr>
          <p:cNvPr id="10" name="Text 8"/>
          <p:cNvSpPr/>
          <p:nvPr/>
        </p:nvSpPr>
        <p:spPr>
          <a:xfrm>
            <a:off x="7602379" y="4070271"/>
            <a:ext cx="6233517" cy="1100138"/>
          </a:xfrm>
          <a:prstGeom prst="rect">
            <a:avLst/>
          </a:prstGeom>
          <a:noFill/>
          <a:ln/>
        </p:spPr>
        <p:txBody>
          <a:bodyPr wrap="square" lIns="0" tIns="0" rIns="0" bIns="0" rtlCol="0" anchor="t"/>
          <a:lstStyle/>
          <a:p>
            <a:pPr marL="342900" indent="-342900" algn="l">
              <a:lnSpc>
                <a:spcPts val="2850"/>
              </a:lnSpc>
              <a:buSzPct val="100000"/>
              <a:buChar char="•"/>
            </a:pPr>
            <a:r>
              <a:rPr lang="en" sz="1800" dirty="0">
                <a:solidFill>
                  <a:srgbClr val="3A3630"/>
                </a:solidFill>
                <a:latin typeface="Source Sans Pro" pitchFamily="34" charset="0"/>
                <a:ea typeface="Source Sans Pro" pitchFamily="34" charset="-122"/>
                <a:cs typeface="Source Sans Pro" pitchFamily="34" charset="-120"/>
              </a:rPr>
              <a:t>Support the European Green Deal by ensuring that relevant skills and competences are available in the workplace</a:t>
            </a:r>
            <a:endParaRPr lang="en-US" sz="1800" dirty="0"/>
          </a:p>
        </p:txBody>
      </p:sp>
      <p:sp>
        <p:nvSpPr>
          <p:cNvPr id="11" name="Text 9"/>
          <p:cNvSpPr/>
          <p:nvPr/>
        </p:nvSpPr>
        <p:spPr>
          <a:xfrm>
            <a:off x="802124" y="5508308"/>
            <a:ext cx="13026152" cy="1100138"/>
          </a:xfrm>
          <a:prstGeom prst="rect">
            <a:avLst/>
          </a:prstGeom>
          <a:noFill/>
          <a:ln/>
        </p:spPr>
        <p:txBody>
          <a:bodyPr wrap="square" lIns="0" tIns="0" rIns="0" bIns="0" rtlCol="0" anchor="t"/>
          <a:lstStyle/>
          <a:p>
            <a:pPr marL="0" indent="0" algn="just">
              <a:lnSpc>
                <a:spcPts val="2850"/>
              </a:lnSpc>
              <a:buNone/>
            </a:pPr>
            <a:r>
              <a:rPr lang="en" sz="1800" dirty="0">
                <a:solidFill>
                  <a:srgbClr val="3A3630"/>
                </a:solidFill>
                <a:latin typeface="Source Sans Pro" pitchFamily="34" charset="0"/>
                <a:ea typeface="Source Sans Pro" pitchFamily="34" charset="-122"/>
                <a:cs typeface="Source Sans Pro" pitchFamily="34" charset="-120"/>
              </a:rPr>
              <a:t>Once validated, all results will be made available to the general public under the Creative Commons license, and the articles will be published as Open Access. This will ensure maximum dissemination and utilization of the knowledge generated by the project.</a:t>
            </a:r>
            <a:endParaRPr lang="en-US" sz="1800" dirty="0"/>
          </a:p>
        </p:txBody>
      </p:sp>
      <p:sp>
        <p:nvSpPr>
          <p:cNvPr id="12" name="Text 10"/>
          <p:cNvSpPr/>
          <p:nvPr/>
        </p:nvSpPr>
        <p:spPr>
          <a:xfrm>
            <a:off x="802124" y="6866215"/>
            <a:ext cx="13026152" cy="733425"/>
          </a:xfrm>
          <a:prstGeom prst="rect">
            <a:avLst/>
          </a:prstGeom>
          <a:noFill/>
          <a:ln/>
        </p:spPr>
        <p:txBody>
          <a:bodyPr wrap="square" lIns="0" tIns="0" rIns="0" bIns="0" rtlCol="0" anchor="t"/>
          <a:lstStyle/>
          <a:p>
            <a:pPr marL="0" indent="0" algn="just">
              <a:lnSpc>
                <a:spcPts val="2850"/>
              </a:lnSpc>
              <a:buNone/>
            </a:pPr>
            <a:r>
              <a:rPr lang="en" sz="1800" dirty="0">
                <a:solidFill>
                  <a:srgbClr val="3A3630"/>
                </a:solidFill>
                <a:latin typeface="Source Sans Pro" pitchFamily="34" charset="0"/>
                <a:ea typeface="Source Sans Pro" pitchFamily="34" charset="-122"/>
                <a:cs typeface="Source Sans Pro" pitchFamily="34" charset="-120"/>
              </a:rPr>
              <a:t>The multidisciplinary expertise and international network of partners will make the results available in a wide range of countries, thus contributing to the competitiveness of European SMEs.</a:t>
            </a:r>
            <a:endParaRPr lang="en-US" sz="1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766167" y="952143"/>
            <a:ext cx="6519743" cy="643771"/>
          </a:xfrm>
          <a:prstGeom prst="rect">
            <a:avLst/>
          </a:prstGeom>
          <a:noFill/>
          <a:ln/>
        </p:spPr>
        <p:txBody>
          <a:bodyPr wrap="none" lIns="0" tIns="0" rIns="0" bIns="0" rtlCol="0" anchor="t"/>
          <a:lstStyle/>
          <a:p>
            <a:pPr marL="0" indent="0" algn="l">
              <a:lnSpc>
                <a:spcPts val="5050"/>
              </a:lnSpc>
              <a:buNone/>
            </a:pPr>
            <a:r>
              <a:rPr lang="en" sz="4050" dirty="0">
                <a:solidFill>
                  <a:srgbClr val="38512F"/>
                </a:solidFill>
                <a:latin typeface="Lora" pitchFamily="34" charset="0"/>
                <a:ea typeface="Lora" pitchFamily="34" charset="-122"/>
                <a:cs typeface="Lora" pitchFamily="34" charset="-120"/>
              </a:rPr>
              <a:t>Project Sustainability</a:t>
            </a:r>
            <a:endParaRPr lang="en-US" sz="4050" dirty="0"/>
          </a:p>
        </p:txBody>
      </p:sp>
      <p:sp>
        <p:nvSpPr>
          <p:cNvPr id="3" name="Shape 1"/>
          <p:cNvSpPr/>
          <p:nvPr/>
        </p:nvSpPr>
        <p:spPr>
          <a:xfrm>
            <a:off x="766167" y="2033707"/>
            <a:ext cx="492443" cy="492443"/>
          </a:xfrm>
          <a:prstGeom prst="roundRect">
            <a:avLst>
              <a:gd name="adj" fmla="val 6668"/>
            </a:avLst>
          </a:prstGeom>
          <a:solidFill>
            <a:srgbClr val="F3E7D4"/>
          </a:solidFill>
          <a:ln/>
        </p:spPr>
        <p:txBody>
          <a:bodyPr/>
          <a:lstStyle/>
          <a:p>
            <a:endParaRPr lang="es-ES"/>
          </a:p>
        </p:txBody>
      </p:sp>
      <p:pic>
        <p:nvPicPr>
          <p:cNvPr id="4" name="Image 0" descr="preencoded.png"/>
          <p:cNvPicPr>
            <a:picLocks noChangeAspect="1"/>
          </p:cNvPicPr>
          <p:nvPr/>
        </p:nvPicPr>
        <p:blipFill>
          <a:blip r:embed="rId3"/>
          <a:stretch>
            <a:fillRect/>
          </a:stretch>
        </p:blipFill>
        <p:spPr>
          <a:xfrm>
            <a:off x="857905" y="2086808"/>
            <a:ext cx="308967" cy="386239"/>
          </a:xfrm>
          <a:prstGeom prst="rect">
            <a:avLst/>
          </a:prstGeom>
        </p:spPr>
      </p:pic>
      <p:sp>
        <p:nvSpPr>
          <p:cNvPr id="5" name="Text 2"/>
          <p:cNvSpPr/>
          <p:nvPr/>
        </p:nvSpPr>
        <p:spPr>
          <a:xfrm>
            <a:off x="1477447" y="2108954"/>
            <a:ext cx="4465915" cy="321826"/>
          </a:xfrm>
          <a:prstGeom prst="rect">
            <a:avLst/>
          </a:prstGeom>
          <a:noFill/>
          <a:ln/>
        </p:spPr>
        <p:txBody>
          <a:bodyPr wrap="none" lIns="0" tIns="0" rIns="0" bIns="0" rtlCol="0" anchor="t"/>
          <a:lstStyle/>
          <a:p>
            <a:pPr marL="0" indent="0" algn="l">
              <a:lnSpc>
                <a:spcPts val="2500"/>
              </a:lnSpc>
              <a:buNone/>
            </a:pPr>
            <a:r>
              <a:rPr lang="en" sz="2000" dirty="0">
                <a:solidFill>
                  <a:srgbClr val="3A3630"/>
                </a:solidFill>
                <a:latin typeface="Lora" pitchFamily="34" charset="0"/>
                <a:ea typeface="Lora" pitchFamily="34" charset="-122"/>
                <a:cs typeface="Lora" pitchFamily="34" charset="-120"/>
              </a:rPr>
              <a:t>Integration into Educational Programs</a:t>
            </a:r>
            <a:endParaRPr lang="en-US" sz="2000" dirty="0"/>
          </a:p>
        </p:txBody>
      </p:sp>
      <p:sp>
        <p:nvSpPr>
          <p:cNvPr id="6" name="Text 3"/>
          <p:cNvSpPr/>
          <p:nvPr/>
        </p:nvSpPr>
        <p:spPr>
          <a:xfrm>
            <a:off x="1477447" y="2562106"/>
            <a:ext cx="5700951" cy="1401128"/>
          </a:xfrm>
          <a:prstGeom prst="rect">
            <a:avLst/>
          </a:prstGeom>
          <a:noFill/>
          <a:ln/>
        </p:spPr>
        <p:txBody>
          <a:bodyPr wrap="square" lIns="0" tIns="0" rIns="0" bIns="0" rtlCol="0" anchor="t"/>
          <a:lstStyle/>
          <a:p>
            <a:pPr marL="0" indent="0" algn="just">
              <a:lnSpc>
                <a:spcPts val="2750"/>
              </a:lnSpc>
              <a:buNone/>
            </a:pPr>
            <a:r>
              <a:rPr lang="en" sz="1700" dirty="0">
                <a:solidFill>
                  <a:srgbClr val="3A3630"/>
                </a:solidFill>
                <a:latin typeface="Source Sans Pro" pitchFamily="34" charset="0"/>
                <a:ea typeface="Source Sans Pro" pitchFamily="34" charset="-122"/>
                <a:cs typeface="Source Sans Pro" pitchFamily="34" charset="-120"/>
              </a:rPr>
              <a:t>Higher education and vocational training partners will integrate the training modules into continuing professional development programs for staff and study skills programs for students.</a:t>
            </a:r>
            <a:endParaRPr lang="en-US" sz="1700" dirty="0"/>
          </a:p>
        </p:txBody>
      </p:sp>
      <p:sp>
        <p:nvSpPr>
          <p:cNvPr id="7" name="Shape 4"/>
          <p:cNvSpPr/>
          <p:nvPr/>
        </p:nvSpPr>
        <p:spPr>
          <a:xfrm>
            <a:off x="7452003" y="2033707"/>
            <a:ext cx="492443" cy="492443"/>
          </a:xfrm>
          <a:prstGeom prst="roundRect">
            <a:avLst>
              <a:gd name="adj" fmla="val 6668"/>
            </a:avLst>
          </a:prstGeom>
          <a:solidFill>
            <a:srgbClr val="F3E7D4"/>
          </a:solidFill>
          <a:ln/>
        </p:spPr>
        <p:txBody>
          <a:bodyPr/>
          <a:lstStyle/>
          <a:p>
            <a:endParaRPr lang="es-ES"/>
          </a:p>
        </p:txBody>
      </p:sp>
      <p:pic>
        <p:nvPicPr>
          <p:cNvPr id="8" name="Image 1" descr="preencoded.png"/>
          <p:cNvPicPr>
            <a:picLocks noChangeAspect="1"/>
          </p:cNvPicPr>
          <p:nvPr/>
        </p:nvPicPr>
        <p:blipFill>
          <a:blip r:embed="rId4"/>
          <a:stretch>
            <a:fillRect/>
          </a:stretch>
        </p:blipFill>
        <p:spPr>
          <a:xfrm>
            <a:off x="7543740" y="2086808"/>
            <a:ext cx="308967" cy="386239"/>
          </a:xfrm>
          <a:prstGeom prst="rect">
            <a:avLst/>
          </a:prstGeom>
        </p:spPr>
      </p:pic>
      <p:sp>
        <p:nvSpPr>
          <p:cNvPr id="9" name="Text 5"/>
          <p:cNvSpPr/>
          <p:nvPr/>
        </p:nvSpPr>
        <p:spPr>
          <a:xfrm>
            <a:off x="8163282" y="2108954"/>
            <a:ext cx="3711178" cy="321826"/>
          </a:xfrm>
          <a:prstGeom prst="rect">
            <a:avLst/>
          </a:prstGeom>
          <a:noFill/>
          <a:ln/>
        </p:spPr>
        <p:txBody>
          <a:bodyPr wrap="none" lIns="0" tIns="0" rIns="0" bIns="0" rtlCol="0" anchor="t"/>
          <a:lstStyle/>
          <a:p>
            <a:pPr marL="0" indent="0" algn="l">
              <a:lnSpc>
                <a:spcPts val="2500"/>
              </a:lnSpc>
              <a:buNone/>
            </a:pPr>
            <a:r>
              <a:rPr lang="en" sz="2000" dirty="0">
                <a:solidFill>
                  <a:srgbClr val="3A3630"/>
                </a:solidFill>
                <a:latin typeface="Lora" pitchFamily="34" charset="0"/>
                <a:ea typeface="Lora" pitchFamily="34" charset="-122"/>
                <a:cs typeface="Lora" pitchFamily="34" charset="-120"/>
              </a:rPr>
              <a:t>Continuous Use of Tools</a:t>
            </a:r>
            <a:endParaRPr lang="en-US" sz="2000" dirty="0"/>
          </a:p>
        </p:txBody>
      </p:sp>
      <p:sp>
        <p:nvSpPr>
          <p:cNvPr id="10" name="Text 6"/>
          <p:cNvSpPr/>
          <p:nvPr/>
        </p:nvSpPr>
        <p:spPr>
          <a:xfrm>
            <a:off x="8163282" y="2562106"/>
            <a:ext cx="5700951" cy="1401128"/>
          </a:xfrm>
          <a:prstGeom prst="rect">
            <a:avLst/>
          </a:prstGeom>
          <a:noFill/>
          <a:ln/>
        </p:spPr>
        <p:txBody>
          <a:bodyPr wrap="square" lIns="0" tIns="0" rIns="0" bIns="0" rtlCol="0" anchor="t"/>
          <a:lstStyle/>
          <a:p>
            <a:pPr marL="0" indent="0" algn="just">
              <a:lnSpc>
                <a:spcPts val="2750"/>
              </a:lnSpc>
              <a:buNone/>
            </a:pPr>
            <a:r>
              <a:rPr lang="en" sz="1700" dirty="0">
                <a:solidFill>
                  <a:srgbClr val="3A3630"/>
                </a:solidFill>
                <a:latin typeface="Source Sans Pro" pitchFamily="34" charset="0"/>
                <a:ea typeface="Source Sans Pro" pitchFamily="34" charset="-122"/>
                <a:cs typeface="Source Sans Pro" pitchFamily="34" charset="-120"/>
              </a:rPr>
              <a:t>The self-assessment tool will be used as part of the induction program for staff and students, ensuring its continued use beyond the funding period.</a:t>
            </a:r>
            <a:endParaRPr lang="en-US" sz="1700" dirty="0"/>
          </a:p>
        </p:txBody>
      </p:sp>
      <p:sp>
        <p:nvSpPr>
          <p:cNvPr id="11" name="Shape 7"/>
          <p:cNvSpPr/>
          <p:nvPr/>
        </p:nvSpPr>
        <p:spPr>
          <a:xfrm>
            <a:off x="766167" y="4401026"/>
            <a:ext cx="492443" cy="492443"/>
          </a:xfrm>
          <a:prstGeom prst="roundRect">
            <a:avLst>
              <a:gd name="adj" fmla="val 6668"/>
            </a:avLst>
          </a:prstGeom>
          <a:solidFill>
            <a:srgbClr val="F3E7D4"/>
          </a:solidFill>
          <a:ln/>
        </p:spPr>
        <p:txBody>
          <a:bodyPr/>
          <a:lstStyle/>
          <a:p>
            <a:endParaRPr lang="es-ES"/>
          </a:p>
        </p:txBody>
      </p:sp>
      <p:pic>
        <p:nvPicPr>
          <p:cNvPr id="12" name="Image 2" descr="preencoded.png"/>
          <p:cNvPicPr>
            <a:picLocks noChangeAspect="1"/>
          </p:cNvPicPr>
          <p:nvPr/>
        </p:nvPicPr>
        <p:blipFill>
          <a:blip r:embed="rId5"/>
          <a:stretch>
            <a:fillRect/>
          </a:stretch>
        </p:blipFill>
        <p:spPr>
          <a:xfrm>
            <a:off x="857905" y="4454128"/>
            <a:ext cx="308967" cy="386239"/>
          </a:xfrm>
          <a:prstGeom prst="rect">
            <a:avLst/>
          </a:prstGeom>
        </p:spPr>
      </p:pic>
      <p:sp>
        <p:nvSpPr>
          <p:cNvPr id="13" name="Text 8"/>
          <p:cNvSpPr/>
          <p:nvPr/>
        </p:nvSpPr>
        <p:spPr>
          <a:xfrm>
            <a:off x="1477447" y="4476274"/>
            <a:ext cx="2575322" cy="321826"/>
          </a:xfrm>
          <a:prstGeom prst="rect">
            <a:avLst/>
          </a:prstGeom>
          <a:noFill/>
          <a:ln/>
        </p:spPr>
        <p:txBody>
          <a:bodyPr wrap="none" lIns="0" tIns="0" rIns="0" bIns="0" rtlCol="0" anchor="t"/>
          <a:lstStyle/>
          <a:p>
            <a:pPr marL="0" indent="0" algn="l">
              <a:lnSpc>
                <a:spcPts val="2500"/>
              </a:lnSpc>
              <a:buNone/>
            </a:pPr>
            <a:r>
              <a:rPr lang="en" sz="2000" dirty="0">
                <a:solidFill>
                  <a:srgbClr val="3A3630"/>
                </a:solidFill>
                <a:latin typeface="Lora" pitchFamily="34" charset="0"/>
                <a:ea typeface="Lora" pitchFamily="34" charset="-122"/>
                <a:cs typeface="Lora" pitchFamily="34" charset="-120"/>
              </a:rPr>
              <a:t>Broadcasting Networks</a:t>
            </a:r>
            <a:endParaRPr lang="en-US" sz="2000" dirty="0"/>
          </a:p>
        </p:txBody>
      </p:sp>
      <p:sp>
        <p:nvSpPr>
          <p:cNvPr id="14" name="Text 9"/>
          <p:cNvSpPr/>
          <p:nvPr/>
        </p:nvSpPr>
        <p:spPr>
          <a:xfrm>
            <a:off x="1477447" y="4929426"/>
            <a:ext cx="5700951" cy="1401128"/>
          </a:xfrm>
          <a:prstGeom prst="rect">
            <a:avLst/>
          </a:prstGeom>
          <a:noFill/>
          <a:ln/>
        </p:spPr>
        <p:txBody>
          <a:bodyPr wrap="square" lIns="0" tIns="0" rIns="0" bIns="0" rtlCol="0" anchor="t"/>
          <a:lstStyle/>
          <a:p>
            <a:pPr marL="0" indent="0" algn="just">
              <a:lnSpc>
                <a:spcPts val="2750"/>
              </a:lnSpc>
              <a:buNone/>
            </a:pPr>
            <a:r>
              <a:rPr lang="en" sz="1700" dirty="0">
                <a:solidFill>
                  <a:srgbClr val="3A3630"/>
                </a:solidFill>
                <a:latin typeface="Source Sans Pro" pitchFamily="34" charset="0"/>
                <a:ea typeface="Source Sans Pro" pitchFamily="34" charset="-122"/>
                <a:cs typeface="Source Sans Pro" pitchFamily="34" charset="-120"/>
              </a:rPr>
              <a:t>The NGOs will leverage their extensive network to initiate the adoption of LEAN and green training content by their peer organizations, expanding the project's reach and impact.</a:t>
            </a:r>
            <a:endParaRPr lang="en-US" sz="1700" dirty="0"/>
          </a:p>
        </p:txBody>
      </p:sp>
      <p:sp>
        <p:nvSpPr>
          <p:cNvPr id="15" name="Shape 10"/>
          <p:cNvSpPr/>
          <p:nvPr/>
        </p:nvSpPr>
        <p:spPr>
          <a:xfrm>
            <a:off x="7452003" y="4401026"/>
            <a:ext cx="492443" cy="492443"/>
          </a:xfrm>
          <a:prstGeom prst="roundRect">
            <a:avLst>
              <a:gd name="adj" fmla="val 6668"/>
            </a:avLst>
          </a:prstGeom>
          <a:solidFill>
            <a:srgbClr val="F3E7D4"/>
          </a:solidFill>
          <a:ln/>
        </p:spPr>
        <p:txBody>
          <a:bodyPr/>
          <a:lstStyle/>
          <a:p>
            <a:endParaRPr lang="es-ES"/>
          </a:p>
        </p:txBody>
      </p:sp>
      <p:pic>
        <p:nvPicPr>
          <p:cNvPr id="16" name="Image 3" descr="preencoded.png"/>
          <p:cNvPicPr>
            <a:picLocks noChangeAspect="1"/>
          </p:cNvPicPr>
          <p:nvPr/>
        </p:nvPicPr>
        <p:blipFill>
          <a:blip r:embed="rId6"/>
          <a:stretch>
            <a:fillRect/>
          </a:stretch>
        </p:blipFill>
        <p:spPr>
          <a:xfrm>
            <a:off x="7543740" y="4454128"/>
            <a:ext cx="308967" cy="386239"/>
          </a:xfrm>
          <a:prstGeom prst="rect">
            <a:avLst/>
          </a:prstGeom>
        </p:spPr>
      </p:pic>
      <p:sp>
        <p:nvSpPr>
          <p:cNvPr id="17" name="Text 11"/>
          <p:cNvSpPr/>
          <p:nvPr/>
        </p:nvSpPr>
        <p:spPr>
          <a:xfrm>
            <a:off x="8163282" y="4476274"/>
            <a:ext cx="3255050" cy="321826"/>
          </a:xfrm>
          <a:prstGeom prst="rect">
            <a:avLst/>
          </a:prstGeom>
          <a:noFill/>
          <a:ln/>
        </p:spPr>
        <p:txBody>
          <a:bodyPr wrap="none" lIns="0" tIns="0" rIns="0" bIns="0" rtlCol="0" anchor="t"/>
          <a:lstStyle/>
          <a:p>
            <a:pPr marL="0" indent="0" algn="l">
              <a:lnSpc>
                <a:spcPts val="2500"/>
              </a:lnSpc>
              <a:buNone/>
            </a:pPr>
            <a:r>
              <a:rPr lang="en" sz="2000" dirty="0">
                <a:solidFill>
                  <a:srgbClr val="3A3630"/>
                </a:solidFill>
                <a:latin typeface="Lora" pitchFamily="34" charset="0"/>
                <a:ea typeface="Lora" pitchFamily="34" charset="-122"/>
                <a:cs typeface="Lora" pitchFamily="34" charset="-120"/>
              </a:rPr>
              <a:t>Long-Term Collaboration</a:t>
            </a:r>
            <a:endParaRPr lang="en-US" sz="2000" dirty="0"/>
          </a:p>
        </p:txBody>
      </p:sp>
      <p:sp>
        <p:nvSpPr>
          <p:cNvPr id="18" name="Text 12"/>
          <p:cNvSpPr/>
          <p:nvPr/>
        </p:nvSpPr>
        <p:spPr>
          <a:xfrm>
            <a:off x="8163282" y="4929426"/>
            <a:ext cx="5700951" cy="1050846"/>
          </a:xfrm>
          <a:prstGeom prst="rect">
            <a:avLst/>
          </a:prstGeom>
          <a:noFill/>
          <a:ln/>
        </p:spPr>
        <p:txBody>
          <a:bodyPr wrap="square" lIns="0" tIns="0" rIns="0" bIns="0" rtlCol="0" anchor="t"/>
          <a:lstStyle/>
          <a:p>
            <a:pPr marL="0" indent="0" algn="just">
              <a:lnSpc>
                <a:spcPts val="2750"/>
              </a:lnSpc>
              <a:buNone/>
            </a:pPr>
            <a:r>
              <a:rPr lang="en" sz="1700" dirty="0">
                <a:solidFill>
                  <a:srgbClr val="3A3630"/>
                </a:solidFill>
                <a:latin typeface="Source Sans Pro" pitchFamily="34" charset="0"/>
                <a:ea typeface="Source Sans Pro" pitchFamily="34" charset="-122"/>
                <a:cs typeface="Source Sans Pro" pitchFamily="34" charset="-120"/>
              </a:rPr>
              <a:t>ExCurS will contribute to a long-term partnership between partners to develop collaborative expertise in this field that can then be shared and promoted across the EU.</a:t>
            </a:r>
            <a:endParaRPr lang="en-US" sz="1700" dirty="0"/>
          </a:p>
        </p:txBody>
      </p:sp>
      <p:sp>
        <p:nvSpPr>
          <p:cNvPr id="19" name="Text 13"/>
          <p:cNvSpPr/>
          <p:nvPr/>
        </p:nvSpPr>
        <p:spPr>
          <a:xfrm>
            <a:off x="766167" y="6576774"/>
            <a:ext cx="13098066" cy="700564"/>
          </a:xfrm>
          <a:prstGeom prst="rect">
            <a:avLst/>
          </a:prstGeom>
          <a:noFill/>
          <a:ln/>
        </p:spPr>
        <p:txBody>
          <a:bodyPr wrap="square" lIns="0" tIns="0" rIns="0" bIns="0" rtlCol="0" anchor="t"/>
          <a:lstStyle/>
          <a:p>
            <a:pPr marL="0" indent="0" algn="just">
              <a:lnSpc>
                <a:spcPts val="2750"/>
              </a:lnSpc>
              <a:buNone/>
            </a:pPr>
            <a:r>
              <a:rPr lang="en" sz="1700" dirty="0">
                <a:solidFill>
                  <a:srgbClr val="3A3630"/>
                </a:solidFill>
                <a:latin typeface="Source Sans Pro" pitchFamily="34" charset="0"/>
                <a:ea typeface="Source Sans Pro" pitchFamily="34" charset="-122"/>
                <a:cs typeface="Source Sans Pro" pitchFamily="34" charset="-120"/>
              </a:rPr>
              <a:t>The involvement of higher education and vocational training partners in this project will ensure that their respective organizations are fully committed to the long-term support and sustainability of the solutions generated through the ExCurS collaboration.</a:t>
            </a:r>
            <a:endParaRPr lang="en-US" sz="17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74132" y="529709"/>
            <a:ext cx="7595830" cy="566499"/>
          </a:xfrm>
          <a:prstGeom prst="rect">
            <a:avLst/>
          </a:prstGeom>
          <a:noFill/>
          <a:ln/>
        </p:spPr>
        <p:txBody>
          <a:bodyPr wrap="none" lIns="0" tIns="0" rIns="0" bIns="0" rtlCol="0" anchor="t"/>
          <a:lstStyle/>
          <a:p>
            <a:pPr marL="0" indent="0" algn="l">
              <a:lnSpc>
                <a:spcPts val="4450"/>
              </a:lnSpc>
              <a:buNone/>
            </a:pPr>
            <a:r>
              <a:rPr lang="en" sz="3550" dirty="0">
                <a:solidFill>
                  <a:srgbClr val="38512F"/>
                </a:solidFill>
                <a:latin typeface="Lora" pitchFamily="34" charset="0"/>
                <a:ea typeface="Lora" pitchFamily="34" charset="-122"/>
                <a:cs typeface="Lora" pitchFamily="34" charset="-120"/>
              </a:rPr>
              <a:t>Dissemination and Promotion of Results</a:t>
            </a:r>
            <a:endParaRPr lang="en-US" sz="3550" dirty="0"/>
          </a:p>
        </p:txBody>
      </p:sp>
      <p:sp>
        <p:nvSpPr>
          <p:cNvPr id="3" name="Text 1"/>
          <p:cNvSpPr/>
          <p:nvPr/>
        </p:nvSpPr>
        <p:spPr>
          <a:xfrm>
            <a:off x="674132" y="1577578"/>
            <a:ext cx="6496645" cy="635675"/>
          </a:xfrm>
          <a:prstGeom prst="rect">
            <a:avLst/>
          </a:prstGeom>
          <a:noFill/>
          <a:ln/>
        </p:spPr>
        <p:txBody>
          <a:bodyPr wrap="none" lIns="0" tIns="0" rIns="0" bIns="0" rtlCol="0" anchor="t"/>
          <a:lstStyle/>
          <a:p>
            <a:pPr marL="0" indent="0" algn="ctr">
              <a:lnSpc>
                <a:spcPts val="5000"/>
              </a:lnSpc>
              <a:buNone/>
            </a:pPr>
            <a:r>
              <a:rPr lang="en" sz="5000" dirty="0">
                <a:solidFill>
                  <a:srgbClr val="3A3630"/>
                </a:solidFill>
                <a:latin typeface="Lora" pitchFamily="34" charset="0"/>
                <a:ea typeface="Lora" pitchFamily="34" charset="-122"/>
                <a:cs typeface="Lora" pitchFamily="34" charset="-120"/>
              </a:rPr>
              <a:t>3+</a:t>
            </a:r>
            <a:endParaRPr lang="en-US" sz="5000" dirty="0"/>
          </a:p>
        </p:txBody>
      </p:sp>
      <p:sp>
        <p:nvSpPr>
          <p:cNvPr id="4" name="Text 2"/>
          <p:cNvSpPr/>
          <p:nvPr/>
        </p:nvSpPr>
        <p:spPr>
          <a:xfrm>
            <a:off x="2788563" y="2453878"/>
            <a:ext cx="2267664" cy="283131"/>
          </a:xfrm>
          <a:prstGeom prst="rect">
            <a:avLst/>
          </a:prstGeom>
          <a:noFill/>
          <a:ln/>
        </p:spPr>
        <p:txBody>
          <a:bodyPr wrap="none" lIns="0" tIns="0" rIns="0" bIns="0" rtlCol="0" anchor="t"/>
          <a:lstStyle/>
          <a:p>
            <a:pPr marL="0" indent="0" algn="ctr">
              <a:lnSpc>
                <a:spcPts val="2200"/>
              </a:lnSpc>
              <a:buNone/>
            </a:pPr>
            <a:r>
              <a:rPr lang="en" sz="1750" dirty="0">
                <a:solidFill>
                  <a:srgbClr val="3A3630"/>
                </a:solidFill>
                <a:latin typeface="Lora" pitchFamily="34" charset="0"/>
                <a:ea typeface="Lora" pitchFamily="34" charset="-122"/>
                <a:cs typeface="Lora" pitchFamily="34" charset="-120"/>
              </a:rPr>
              <a:t>Academic Articles</a:t>
            </a:r>
            <a:endParaRPr lang="en-US" sz="1750" dirty="0"/>
          </a:p>
        </p:txBody>
      </p:sp>
      <p:sp>
        <p:nvSpPr>
          <p:cNvPr id="5" name="Text 3"/>
          <p:cNvSpPr/>
          <p:nvPr/>
        </p:nvSpPr>
        <p:spPr>
          <a:xfrm>
            <a:off x="674132" y="2852499"/>
            <a:ext cx="6496645" cy="308134"/>
          </a:xfrm>
          <a:prstGeom prst="rect">
            <a:avLst/>
          </a:prstGeom>
          <a:noFill/>
          <a:ln/>
        </p:spPr>
        <p:txBody>
          <a:bodyPr wrap="none" lIns="0" tIns="0" rIns="0" bIns="0" rtlCol="0" anchor="t"/>
          <a:lstStyle/>
          <a:p>
            <a:pPr marL="0" indent="0" algn="ctr">
              <a:lnSpc>
                <a:spcPts val="2400"/>
              </a:lnSpc>
              <a:buNone/>
            </a:pPr>
            <a:r>
              <a:rPr lang="en" sz="1500" dirty="0">
                <a:solidFill>
                  <a:srgbClr val="3A3630"/>
                </a:solidFill>
                <a:latin typeface="Source Sans Pro" pitchFamily="34" charset="0"/>
                <a:ea typeface="Source Sans Pro" pitchFamily="34" charset="-122"/>
                <a:cs typeface="Source Sans Pro" pitchFamily="34" charset="-120"/>
              </a:rPr>
              <a:t>Publications in scientific journals</a:t>
            </a:r>
            <a:endParaRPr lang="en-US" sz="1500" dirty="0"/>
          </a:p>
        </p:txBody>
      </p:sp>
      <p:sp>
        <p:nvSpPr>
          <p:cNvPr id="6" name="Text 4"/>
          <p:cNvSpPr/>
          <p:nvPr/>
        </p:nvSpPr>
        <p:spPr>
          <a:xfrm>
            <a:off x="7459623" y="1577578"/>
            <a:ext cx="6496645" cy="635675"/>
          </a:xfrm>
          <a:prstGeom prst="rect">
            <a:avLst/>
          </a:prstGeom>
          <a:noFill/>
          <a:ln/>
        </p:spPr>
        <p:txBody>
          <a:bodyPr wrap="none" lIns="0" tIns="0" rIns="0" bIns="0" rtlCol="0" anchor="t"/>
          <a:lstStyle/>
          <a:p>
            <a:pPr marL="0" indent="0" algn="ctr">
              <a:lnSpc>
                <a:spcPts val="5000"/>
              </a:lnSpc>
              <a:buNone/>
            </a:pPr>
            <a:r>
              <a:rPr lang="en" sz="5000" dirty="0">
                <a:solidFill>
                  <a:srgbClr val="3A3630"/>
                </a:solidFill>
                <a:latin typeface="Lora" pitchFamily="34" charset="0"/>
                <a:ea typeface="Lora" pitchFamily="34" charset="-122"/>
                <a:cs typeface="Lora" pitchFamily="34" charset="-120"/>
              </a:rPr>
              <a:t>20+</a:t>
            </a:r>
            <a:endParaRPr lang="en-US" sz="5000" dirty="0"/>
          </a:p>
        </p:txBody>
      </p:sp>
      <p:sp>
        <p:nvSpPr>
          <p:cNvPr id="7" name="Text 5"/>
          <p:cNvSpPr/>
          <p:nvPr/>
        </p:nvSpPr>
        <p:spPr>
          <a:xfrm>
            <a:off x="9574768" y="2453878"/>
            <a:ext cx="2266236" cy="283131"/>
          </a:xfrm>
          <a:prstGeom prst="rect">
            <a:avLst/>
          </a:prstGeom>
          <a:noFill/>
          <a:ln/>
        </p:spPr>
        <p:txBody>
          <a:bodyPr wrap="none" lIns="0" tIns="0" rIns="0" bIns="0" rtlCol="0" anchor="t"/>
          <a:lstStyle/>
          <a:p>
            <a:pPr marL="0" indent="0" algn="ctr">
              <a:lnSpc>
                <a:spcPts val="2200"/>
              </a:lnSpc>
              <a:buNone/>
            </a:pPr>
            <a:r>
              <a:rPr lang="en" sz="1750" dirty="0">
                <a:solidFill>
                  <a:srgbClr val="3A3630"/>
                </a:solidFill>
                <a:latin typeface="Lora" pitchFamily="34" charset="0"/>
                <a:ea typeface="Lora" pitchFamily="34" charset="-122"/>
                <a:cs typeface="Lora" pitchFamily="34" charset="-120"/>
              </a:rPr>
              <a:t>Web Links</a:t>
            </a:r>
            <a:endParaRPr lang="en-US" sz="1750" dirty="0"/>
          </a:p>
        </p:txBody>
      </p:sp>
      <p:sp>
        <p:nvSpPr>
          <p:cNvPr id="8" name="Text 6"/>
          <p:cNvSpPr/>
          <p:nvPr/>
        </p:nvSpPr>
        <p:spPr>
          <a:xfrm>
            <a:off x="7459623" y="2852499"/>
            <a:ext cx="6496645" cy="308134"/>
          </a:xfrm>
          <a:prstGeom prst="rect">
            <a:avLst/>
          </a:prstGeom>
          <a:noFill/>
          <a:ln/>
        </p:spPr>
        <p:txBody>
          <a:bodyPr wrap="none" lIns="0" tIns="0" rIns="0" bIns="0" rtlCol="0" anchor="t"/>
          <a:lstStyle/>
          <a:p>
            <a:pPr marL="0" indent="0" algn="ctr">
              <a:lnSpc>
                <a:spcPts val="2400"/>
              </a:lnSpc>
              <a:buNone/>
            </a:pPr>
            <a:r>
              <a:rPr lang="en" sz="1500" dirty="0">
                <a:solidFill>
                  <a:srgbClr val="3A3630"/>
                </a:solidFill>
                <a:latin typeface="Source Sans Pro" pitchFamily="34" charset="0"/>
                <a:ea typeface="Source Sans Pro" pitchFamily="34" charset="-122"/>
                <a:cs typeface="Source Sans Pro" pitchFamily="34" charset="-120"/>
              </a:rPr>
              <a:t>Sites with links to the project</a:t>
            </a:r>
            <a:endParaRPr lang="en-US" sz="1500" dirty="0"/>
          </a:p>
        </p:txBody>
      </p:sp>
      <p:sp>
        <p:nvSpPr>
          <p:cNvPr id="9" name="Text 7"/>
          <p:cNvSpPr/>
          <p:nvPr/>
        </p:nvSpPr>
        <p:spPr>
          <a:xfrm>
            <a:off x="674132" y="3834646"/>
            <a:ext cx="6496645" cy="635675"/>
          </a:xfrm>
          <a:prstGeom prst="rect">
            <a:avLst/>
          </a:prstGeom>
          <a:noFill/>
          <a:ln/>
        </p:spPr>
        <p:txBody>
          <a:bodyPr wrap="none" lIns="0" tIns="0" rIns="0" bIns="0" rtlCol="0" anchor="t"/>
          <a:lstStyle/>
          <a:p>
            <a:pPr marL="0" indent="0" algn="ctr">
              <a:lnSpc>
                <a:spcPts val="5000"/>
              </a:lnSpc>
              <a:buNone/>
            </a:pPr>
            <a:r>
              <a:rPr lang="en" sz="5000" dirty="0">
                <a:solidFill>
                  <a:srgbClr val="3A3630"/>
                </a:solidFill>
                <a:latin typeface="Lora" pitchFamily="34" charset="0"/>
                <a:ea typeface="Lora" pitchFamily="34" charset="-122"/>
                <a:cs typeface="Lora" pitchFamily="34" charset="-120"/>
              </a:rPr>
              <a:t>30+</a:t>
            </a:r>
            <a:endParaRPr lang="en-US" sz="5000" dirty="0"/>
          </a:p>
        </p:txBody>
      </p:sp>
      <p:sp>
        <p:nvSpPr>
          <p:cNvPr id="10" name="Text 8"/>
          <p:cNvSpPr/>
          <p:nvPr/>
        </p:nvSpPr>
        <p:spPr>
          <a:xfrm>
            <a:off x="2742486" y="4710946"/>
            <a:ext cx="2359819" cy="283131"/>
          </a:xfrm>
          <a:prstGeom prst="rect">
            <a:avLst/>
          </a:prstGeom>
          <a:noFill/>
          <a:ln/>
        </p:spPr>
        <p:txBody>
          <a:bodyPr wrap="none" lIns="0" tIns="0" rIns="0" bIns="0" rtlCol="0" anchor="t"/>
          <a:lstStyle/>
          <a:p>
            <a:pPr marL="0" indent="0" algn="ctr">
              <a:lnSpc>
                <a:spcPts val="2200"/>
              </a:lnSpc>
              <a:buNone/>
            </a:pPr>
            <a:r>
              <a:rPr lang="en" sz="1750" dirty="0">
                <a:solidFill>
                  <a:srgbClr val="3A3630"/>
                </a:solidFill>
                <a:latin typeface="Lora" pitchFamily="34" charset="0"/>
                <a:ea typeface="Lora" pitchFamily="34" charset="-122"/>
                <a:cs typeface="Lora" pitchFamily="34" charset="-120"/>
              </a:rPr>
              <a:t>Social Publications</a:t>
            </a:r>
            <a:endParaRPr lang="en-US" sz="1750" dirty="0"/>
          </a:p>
        </p:txBody>
      </p:sp>
      <p:sp>
        <p:nvSpPr>
          <p:cNvPr id="11" name="Text 9"/>
          <p:cNvSpPr/>
          <p:nvPr/>
        </p:nvSpPr>
        <p:spPr>
          <a:xfrm>
            <a:off x="674132" y="5109567"/>
            <a:ext cx="6496645" cy="308134"/>
          </a:xfrm>
          <a:prstGeom prst="rect">
            <a:avLst/>
          </a:prstGeom>
          <a:noFill/>
          <a:ln/>
        </p:spPr>
        <p:txBody>
          <a:bodyPr wrap="none" lIns="0" tIns="0" rIns="0" bIns="0" rtlCol="0" anchor="t"/>
          <a:lstStyle/>
          <a:p>
            <a:pPr marL="0" indent="0" algn="ctr">
              <a:lnSpc>
                <a:spcPts val="2400"/>
              </a:lnSpc>
              <a:buNone/>
            </a:pPr>
            <a:r>
              <a:rPr lang="en" sz="1500" dirty="0">
                <a:solidFill>
                  <a:srgbClr val="3A3630"/>
                </a:solidFill>
                <a:latin typeface="Source Sans Pro" pitchFamily="34" charset="0"/>
                <a:ea typeface="Source Sans Pro" pitchFamily="34" charset="-122"/>
                <a:cs typeface="Source Sans Pro" pitchFamily="34" charset="-120"/>
              </a:rPr>
              <a:t>Posts on professional networks</a:t>
            </a:r>
            <a:endParaRPr lang="en-US" sz="1500" dirty="0"/>
          </a:p>
        </p:txBody>
      </p:sp>
      <p:sp>
        <p:nvSpPr>
          <p:cNvPr id="12" name="Text 10"/>
          <p:cNvSpPr/>
          <p:nvPr/>
        </p:nvSpPr>
        <p:spPr>
          <a:xfrm>
            <a:off x="7459623" y="3834646"/>
            <a:ext cx="6496645" cy="635675"/>
          </a:xfrm>
          <a:prstGeom prst="rect">
            <a:avLst/>
          </a:prstGeom>
          <a:noFill/>
          <a:ln/>
        </p:spPr>
        <p:txBody>
          <a:bodyPr wrap="none" lIns="0" tIns="0" rIns="0" bIns="0" rtlCol="0" anchor="t"/>
          <a:lstStyle/>
          <a:p>
            <a:pPr marL="0" indent="0" algn="ctr">
              <a:lnSpc>
                <a:spcPts val="5000"/>
              </a:lnSpc>
              <a:buNone/>
            </a:pPr>
            <a:r>
              <a:rPr lang="en" sz="5000" dirty="0">
                <a:solidFill>
                  <a:srgbClr val="3A3630"/>
                </a:solidFill>
                <a:latin typeface="Lora" pitchFamily="34" charset="0"/>
                <a:ea typeface="Lora" pitchFamily="34" charset="-122"/>
                <a:cs typeface="Lora" pitchFamily="34" charset="-120"/>
              </a:rPr>
              <a:t>11+</a:t>
            </a:r>
            <a:endParaRPr lang="en-US" sz="5000" dirty="0"/>
          </a:p>
        </p:txBody>
      </p:sp>
      <p:sp>
        <p:nvSpPr>
          <p:cNvPr id="13" name="Text 11"/>
          <p:cNvSpPr/>
          <p:nvPr/>
        </p:nvSpPr>
        <p:spPr>
          <a:xfrm>
            <a:off x="9574768" y="4710946"/>
            <a:ext cx="2266236" cy="283131"/>
          </a:xfrm>
          <a:prstGeom prst="rect">
            <a:avLst/>
          </a:prstGeom>
          <a:noFill/>
          <a:ln/>
        </p:spPr>
        <p:txBody>
          <a:bodyPr wrap="none" lIns="0" tIns="0" rIns="0" bIns="0" rtlCol="0" anchor="t"/>
          <a:lstStyle/>
          <a:p>
            <a:pPr marL="0" indent="0" algn="ctr">
              <a:lnSpc>
                <a:spcPts val="2200"/>
              </a:lnSpc>
              <a:buNone/>
            </a:pPr>
            <a:r>
              <a:rPr lang="en" sz="1750" dirty="0">
                <a:solidFill>
                  <a:srgbClr val="3A3630"/>
                </a:solidFill>
                <a:latin typeface="Lora" pitchFamily="34" charset="0"/>
                <a:ea typeface="Lora" pitchFamily="34" charset="-122"/>
                <a:cs typeface="Lora" pitchFamily="34" charset="-120"/>
              </a:rPr>
              <a:t>Events</a:t>
            </a:r>
            <a:endParaRPr lang="en-US" sz="1750" dirty="0"/>
          </a:p>
        </p:txBody>
      </p:sp>
      <p:sp>
        <p:nvSpPr>
          <p:cNvPr id="14" name="Text 12"/>
          <p:cNvSpPr/>
          <p:nvPr/>
        </p:nvSpPr>
        <p:spPr>
          <a:xfrm>
            <a:off x="7459623" y="5109567"/>
            <a:ext cx="6496645" cy="308134"/>
          </a:xfrm>
          <a:prstGeom prst="rect">
            <a:avLst/>
          </a:prstGeom>
          <a:noFill/>
          <a:ln/>
        </p:spPr>
        <p:txBody>
          <a:bodyPr wrap="none" lIns="0" tIns="0" rIns="0" bIns="0" rtlCol="0" anchor="t"/>
          <a:lstStyle/>
          <a:p>
            <a:pPr marL="0" indent="0" algn="ctr">
              <a:lnSpc>
                <a:spcPts val="2400"/>
              </a:lnSpc>
              <a:buNone/>
            </a:pPr>
            <a:r>
              <a:rPr lang="en" sz="1500" dirty="0">
                <a:solidFill>
                  <a:srgbClr val="3A3630"/>
                </a:solidFill>
                <a:latin typeface="Source Sans Pro" pitchFamily="34" charset="0"/>
                <a:ea typeface="Source Sans Pro" pitchFamily="34" charset="-122"/>
                <a:cs typeface="Source Sans Pro" pitchFamily="34" charset="-120"/>
              </a:rPr>
              <a:t>Outreach activities</a:t>
            </a:r>
            <a:endParaRPr lang="en-US" sz="1500" dirty="0"/>
          </a:p>
        </p:txBody>
      </p:sp>
      <p:sp>
        <p:nvSpPr>
          <p:cNvPr id="15" name="Text 13"/>
          <p:cNvSpPr/>
          <p:nvPr/>
        </p:nvSpPr>
        <p:spPr>
          <a:xfrm>
            <a:off x="674132" y="5634395"/>
            <a:ext cx="13282136" cy="924401"/>
          </a:xfrm>
          <a:prstGeom prst="rect">
            <a:avLst/>
          </a:prstGeom>
          <a:noFill/>
          <a:ln/>
        </p:spPr>
        <p:txBody>
          <a:bodyPr wrap="square" lIns="0" tIns="0" rIns="0" bIns="0" rtlCol="0" anchor="t"/>
          <a:lstStyle/>
          <a:p>
            <a:pPr marL="0" indent="0" algn="just">
              <a:lnSpc>
                <a:spcPts val="2400"/>
              </a:lnSpc>
              <a:buNone/>
            </a:pPr>
            <a:r>
              <a:rPr lang="en" sz="1500" dirty="0">
                <a:solidFill>
                  <a:srgbClr val="3A3630"/>
                </a:solidFill>
                <a:latin typeface="Source Sans Pro" pitchFamily="34" charset="0"/>
                <a:ea typeface="Source Sans Pro" pitchFamily="34" charset="-122"/>
                <a:cs typeface="Source Sans Pro" pitchFamily="34" charset="-120"/>
              </a:rPr>
              <a:t>The project results will be made available under Creative Commons licensing regulations to allow external stakeholders to use the resources developed during this project. The Universities of Reutlingen and Split will leverage their extensive national and international partnerships to share ExCurS solutions with higher education institutions across Europe.</a:t>
            </a:r>
            <a:endParaRPr lang="en-US" sz="1500" dirty="0"/>
          </a:p>
        </p:txBody>
      </p:sp>
      <p:sp>
        <p:nvSpPr>
          <p:cNvPr id="16" name="Text 14"/>
          <p:cNvSpPr/>
          <p:nvPr/>
        </p:nvSpPr>
        <p:spPr>
          <a:xfrm>
            <a:off x="674132" y="6775490"/>
            <a:ext cx="13282136" cy="924401"/>
          </a:xfrm>
          <a:prstGeom prst="rect">
            <a:avLst/>
          </a:prstGeom>
          <a:noFill/>
          <a:ln/>
        </p:spPr>
        <p:txBody>
          <a:bodyPr wrap="square" lIns="0" tIns="0" rIns="0" bIns="0" rtlCol="0" anchor="t"/>
          <a:lstStyle/>
          <a:p>
            <a:pPr marL="0" indent="0" algn="just">
              <a:lnSpc>
                <a:spcPts val="2400"/>
              </a:lnSpc>
              <a:buNone/>
            </a:pPr>
            <a:r>
              <a:rPr lang="en" sz="1500" dirty="0">
                <a:solidFill>
                  <a:srgbClr val="3A3630"/>
                </a:solidFill>
                <a:latin typeface="Source Sans Pro" pitchFamily="34" charset="0"/>
                <a:ea typeface="Source Sans Pro" pitchFamily="34" charset="-122"/>
                <a:cs typeface="Source Sans Pro" pitchFamily="34" charset="-120"/>
              </a:rPr>
              <a:t>IBK will use his position as a visiting professor to promote ExCurS resources to a pan-European range of universities and through his extensive network of professional organizations in the context of management training. Mindpedia and the two NGOs that also act as vocational training providers will use the developed solution as part of their future training offerings.</a:t>
            </a:r>
            <a:endParaRPr lang="en-US" sz="15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70178" y="369451"/>
            <a:ext cx="5335905" cy="395049"/>
          </a:xfrm>
          <a:prstGeom prst="rect">
            <a:avLst/>
          </a:prstGeom>
          <a:noFill/>
          <a:ln/>
        </p:spPr>
        <p:txBody>
          <a:bodyPr wrap="none" lIns="0" tIns="0" rIns="0" bIns="0" rtlCol="0" anchor="t"/>
          <a:lstStyle/>
          <a:p>
            <a:pPr marL="0" indent="0" algn="l">
              <a:lnSpc>
                <a:spcPts val="3100"/>
              </a:lnSpc>
              <a:buNone/>
            </a:pPr>
            <a:r>
              <a:rPr lang="en" sz="2450" dirty="0">
                <a:solidFill>
                  <a:srgbClr val="38512F"/>
                </a:solidFill>
                <a:latin typeface="Lora" pitchFamily="34" charset="0"/>
                <a:ea typeface="Lora" pitchFamily="34" charset="-122"/>
                <a:cs typeface="Lora" pitchFamily="34" charset="-120"/>
              </a:rPr>
              <a:t>Project Impact Assessment</a:t>
            </a:r>
            <a:endParaRPr lang="en-US" sz="2450" dirty="0"/>
          </a:p>
        </p:txBody>
      </p:sp>
      <p:sp>
        <p:nvSpPr>
          <p:cNvPr id="4" name="Text 1"/>
          <p:cNvSpPr/>
          <p:nvPr/>
        </p:nvSpPr>
        <p:spPr>
          <a:xfrm>
            <a:off x="6046922" y="592664"/>
            <a:ext cx="9345478" cy="1189684"/>
          </a:xfrm>
          <a:prstGeom prst="rect">
            <a:avLst/>
          </a:prstGeom>
          <a:noFill/>
          <a:ln/>
        </p:spPr>
        <p:txBody>
          <a:bodyPr wrap="none" lIns="0" tIns="0" rIns="0" bIns="0" rtlCol="0" anchor="t"/>
          <a:lstStyle/>
          <a:p>
            <a:pPr marL="0" indent="0" algn="just">
              <a:lnSpc>
                <a:spcPts val="1650"/>
              </a:lnSpc>
              <a:buNone/>
            </a:pPr>
            <a:r>
              <a:rPr lang="en" sz="1600" dirty="0">
                <a:solidFill>
                  <a:srgbClr val="3A3630"/>
                </a:solidFill>
                <a:latin typeface="Source Sans Pro" pitchFamily="34" charset="0"/>
                <a:ea typeface="Source Sans Pro" pitchFamily="34" charset="-122"/>
                <a:cs typeface="Source Sans Pro" pitchFamily="34" charset="-120"/>
              </a:rPr>
              <a:t>The first formal test of achieving the project's objectives will be passing the Quality Gates.</a:t>
            </a:r>
          </a:p>
          <a:p>
            <a:pPr marL="0" indent="0" algn="just">
              <a:lnSpc>
                <a:spcPts val="1650"/>
              </a:lnSpc>
              <a:buNone/>
            </a:pPr>
            <a:r>
              <a:rPr lang="en" sz="1600" dirty="0">
                <a:solidFill>
                  <a:srgbClr val="3A3630"/>
                </a:solidFill>
                <a:latin typeface="Source Sans Pro" pitchFamily="34" charset="0"/>
                <a:ea typeface="Source Sans Pro" pitchFamily="34" charset="-122"/>
                <a:cs typeface="Source Sans Pro" pitchFamily="34" charset="-120"/>
              </a:rPr>
              <a:t> Additionally, achieving the aforementioned impact indicators will confirm the project's success.</a:t>
            </a:r>
            <a:endParaRPr lang="en-US" sz="1600" dirty="0"/>
          </a:p>
        </p:txBody>
      </p:sp>
      <p:sp>
        <p:nvSpPr>
          <p:cNvPr id="5" name="Text 2"/>
          <p:cNvSpPr/>
          <p:nvPr/>
        </p:nvSpPr>
        <p:spPr>
          <a:xfrm>
            <a:off x="6046922" y="1187506"/>
            <a:ext cx="8459664" cy="989891"/>
          </a:xfrm>
          <a:prstGeom prst="rect">
            <a:avLst/>
          </a:prstGeom>
          <a:noFill/>
          <a:ln/>
        </p:spPr>
        <p:txBody>
          <a:bodyPr wrap="square" lIns="0" tIns="0" rIns="0" bIns="0" rtlCol="0" anchor="t"/>
          <a:lstStyle/>
          <a:p>
            <a:pPr marL="0" indent="0" algn="just">
              <a:lnSpc>
                <a:spcPts val="1650"/>
              </a:lnSpc>
              <a:buNone/>
            </a:pPr>
            <a:r>
              <a:rPr lang="en" sz="1600" dirty="0">
                <a:solidFill>
                  <a:srgbClr val="3A3630"/>
                </a:solidFill>
                <a:latin typeface="Source Sans Pro" pitchFamily="34" charset="0"/>
                <a:ea typeface="Source Sans Pro" pitchFamily="34" charset="-122"/>
                <a:cs typeface="Source Sans Pro" pitchFamily="34" charset="-120"/>
              </a:rPr>
              <a:t>Other important indicators include: number of modules adapted or developed (&gt;50), number of conference presentations (&gt;5), press reach (&gt;5 articles, radio interviews), social media activity (&gt;100 posts, impressions, likes, shares, etc.), and adoption of policies, procedures, or practices as a result in higher education or continuing professional development institutions (4 or more).</a:t>
            </a:r>
            <a:endParaRPr lang="en-US" sz="1600" dirty="0"/>
          </a:p>
        </p:txBody>
      </p:sp>
      <p:pic>
        <p:nvPicPr>
          <p:cNvPr id="8" name="Imagen 7">
            <a:extLst>
              <a:ext uri="{FF2B5EF4-FFF2-40B4-BE49-F238E27FC236}">
                <a16:creationId xmlns:a16="http://schemas.microsoft.com/office/drawing/2014/main" id="{A31F0B9E-A2A4-381C-30B9-B7AC12CD2E89}"/>
              </a:ext>
            </a:extLst>
          </p:cNvPr>
          <p:cNvPicPr>
            <a:picLocks noChangeAspect="1"/>
          </p:cNvPicPr>
          <p:nvPr/>
        </p:nvPicPr>
        <p:blipFill>
          <a:blip r:embed="rId3"/>
          <a:stretch>
            <a:fillRect/>
          </a:stretch>
        </p:blipFill>
        <p:spPr>
          <a:xfrm>
            <a:off x="470532" y="502132"/>
            <a:ext cx="13689335" cy="7668695"/>
          </a:xfrm>
          <a:prstGeom prst="rect">
            <a:avLst/>
          </a:prstGeom>
        </p:spPr>
      </p:pic>
      <p:sp>
        <p:nvSpPr>
          <p:cNvPr id="10" name="CuadroTexto 9">
            <a:extLst>
              <a:ext uri="{FF2B5EF4-FFF2-40B4-BE49-F238E27FC236}">
                <a16:creationId xmlns:a16="http://schemas.microsoft.com/office/drawing/2014/main" id="{57AF5DD2-BC95-6657-6FA5-25E98D985032}"/>
              </a:ext>
            </a:extLst>
          </p:cNvPr>
          <p:cNvSpPr txBox="1"/>
          <p:nvPr/>
        </p:nvSpPr>
        <p:spPr>
          <a:xfrm>
            <a:off x="470532" y="1191484"/>
            <a:ext cx="2056782" cy="369332"/>
          </a:xfrm>
          <a:prstGeom prst="rect">
            <a:avLst/>
          </a:prstGeom>
          <a:noFill/>
        </p:spPr>
        <p:txBody>
          <a:bodyPr wrap="none" rtlCol="0">
            <a:spAutoFit/>
          </a:bodyPr>
          <a:lstStyle/>
          <a:p>
            <a:r>
              <a:rPr lang="es-ES" b="1" dirty="0" err="1"/>
              <a:t>Promotional</a:t>
            </a:r>
            <a:r>
              <a:rPr lang="es-ES" b="1" dirty="0"/>
              <a:t> </a:t>
            </a:r>
            <a:r>
              <a:rPr lang="es-ES" b="1" dirty="0" err="1"/>
              <a:t>events</a:t>
            </a:r>
            <a:endParaRPr lang="es-ES" b="1" dirty="0"/>
          </a:p>
        </p:txBody>
      </p:sp>
      <p:sp>
        <p:nvSpPr>
          <p:cNvPr id="11" name="CuadroTexto 10">
            <a:extLst>
              <a:ext uri="{FF2B5EF4-FFF2-40B4-BE49-F238E27FC236}">
                <a16:creationId xmlns:a16="http://schemas.microsoft.com/office/drawing/2014/main" id="{CC49CDB3-DB31-90CC-69BF-AFD25D4349C8}"/>
              </a:ext>
            </a:extLst>
          </p:cNvPr>
          <p:cNvSpPr txBox="1"/>
          <p:nvPr/>
        </p:nvSpPr>
        <p:spPr>
          <a:xfrm>
            <a:off x="428964" y="2258290"/>
            <a:ext cx="1905202" cy="369332"/>
          </a:xfrm>
          <a:prstGeom prst="rect">
            <a:avLst/>
          </a:prstGeom>
          <a:noFill/>
        </p:spPr>
        <p:txBody>
          <a:bodyPr wrap="none" rtlCol="0">
            <a:spAutoFit/>
          </a:bodyPr>
          <a:lstStyle/>
          <a:p>
            <a:r>
              <a:rPr lang="es-ES" b="1" dirty="0" err="1"/>
              <a:t>Event</a:t>
            </a:r>
            <a:r>
              <a:rPr lang="es-ES" b="1" dirty="0"/>
              <a:t> </a:t>
            </a:r>
            <a:r>
              <a:rPr lang="es-ES" b="1" dirty="0" err="1"/>
              <a:t>participants</a:t>
            </a:r>
            <a:endParaRPr lang="es-ES" b="1" dirty="0"/>
          </a:p>
        </p:txBody>
      </p:sp>
      <p:sp>
        <p:nvSpPr>
          <p:cNvPr id="12" name="CuadroTexto 11">
            <a:extLst>
              <a:ext uri="{FF2B5EF4-FFF2-40B4-BE49-F238E27FC236}">
                <a16:creationId xmlns:a16="http://schemas.microsoft.com/office/drawing/2014/main" id="{FE2B6675-B399-66E3-2E7A-73FA279DE8FA}"/>
              </a:ext>
            </a:extLst>
          </p:cNvPr>
          <p:cNvSpPr txBox="1"/>
          <p:nvPr/>
        </p:nvSpPr>
        <p:spPr>
          <a:xfrm>
            <a:off x="470532" y="3284529"/>
            <a:ext cx="1772473" cy="369332"/>
          </a:xfrm>
          <a:prstGeom prst="rect">
            <a:avLst/>
          </a:prstGeom>
          <a:noFill/>
        </p:spPr>
        <p:txBody>
          <a:bodyPr wrap="none" rtlCol="0">
            <a:spAutoFit/>
          </a:bodyPr>
          <a:lstStyle/>
          <a:p>
            <a:r>
              <a:rPr lang="es-ES" b="1" dirty="0" err="1"/>
              <a:t>Trained</a:t>
            </a:r>
            <a:r>
              <a:rPr lang="es-ES" b="1" dirty="0"/>
              <a:t> </a:t>
            </a:r>
            <a:r>
              <a:rPr lang="es-ES" b="1" dirty="0" err="1"/>
              <a:t>students</a:t>
            </a:r>
            <a:endParaRPr lang="es-ES" b="1" dirty="0"/>
          </a:p>
        </p:txBody>
      </p:sp>
      <p:sp>
        <p:nvSpPr>
          <p:cNvPr id="13" name="CuadroTexto 12">
            <a:extLst>
              <a:ext uri="{FF2B5EF4-FFF2-40B4-BE49-F238E27FC236}">
                <a16:creationId xmlns:a16="http://schemas.microsoft.com/office/drawing/2014/main" id="{84405B72-7CC8-A3C8-A508-AA47216E9BEB}"/>
              </a:ext>
            </a:extLst>
          </p:cNvPr>
          <p:cNvSpPr txBox="1"/>
          <p:nvPr/>
        </p:nvSpPr>
        <p:spPr>
          <a:xfrm>
            <a:off x="470532" y="4575740"/>
            <a:ext cx="1684307" cy="369332"/>
          </a:xfrm>
          <a:prstGeom prst="rect">
            <a:avLst/>
          </a:prstGeom>
          <a:noFill/>
        </p:spPr>
        <p:txBody>
          <a:bodyPr wrap="none" rtlCol="0">
            <a:spAutoFit/>
          </a:bodyPr>
          <a:lstStyle/>
          <a:p>
            <a:r>
              <a:rPr lang="es-ES" b="1" dirty="0" err="1"/>
              <a:t>Trained</a:t>
            </a:r>
            <a:r>
              <a:rPr lang="es-ES" b="1" dirty="0"/>
              <a:t> </a:t>
            </a:r>
            <a:r>
              <a:rPr lang="es-ES" b="1" dirty="0" err="1"/>
              <a:t>trainers</a:t>
            </a:r>
            <a:endParaRPr lang="es-ES" b="1" dirty="0"/>
          </a:p>
        </p:txBody>
      </p:sp>
      <p:sp>
        <p:nvSpPr>
          <p:cNvPr id="14" name="CuadroTexto 13">
            <a:extLst>
              <a:ext uri="{FF2B5EF4-FFF2-40B4-BE49-F238E27FC236}">
                <a16:creationId xmlns:a16="http://schemas.microsoft.com/office/drawing/2014/main" id="{58889308-F17F-65DE-9E1C-44C79ED0228C}"/>
              </a:ext>
            </a:extLst>
          </p:cNvPr>
          <p:cNvSpPr txBox="1"/>
          <p:nvPr/>
        </p:nvSpPr>
        <p:spPr>
          <a:xfrm>
            <a:off x="470532" y="5682285"/>
            <a:ext cx="1813638" cy="369332"/>
          </a:xfrm>
          <a:prstGeom prst="rect">
            <a:avLst/>
          </a:prstGeom>
          <a:noFill/>
        </p:spPr>
        <p:txBody>
          <a:bodyPr wrap="none" rtlCol="0">
            <a:spAutoFit/>
          </a:bodyPr>
          <a:lstStyle/>
          <a:p>
            <a:r>
              <a:rPr lang="es-ES" b="1" dirty="0" err="1"/>
              <a:t>Survey</a:t>
            </a:r>
            <a:r>
              <a:rPr lang="es-ES" b="1" dirty="0"/>
              <a:t> </a:t>
            </a:r>
            <a:r>
              <a:rPr lang="es-ES" b="1" dirty="0" err="1"/>
              <a:t>answered</a:t>
            </a:r>
            <a:endParaRPr lang="es-ES" b="1" dirty="0"/>
          </a:p>
        </p:txBody>
      </p:sp>
      <p:sp>
        <p:nvSpPr>
          <p:cNvPr id="15" name="CuadroTexto 14">
            <a:extLst>
              <a:ext uri="{FF2B5EF4-FFF2-40B4-BE49-F238E27FC236}">
                <a16:creationId xmlns:a16="http://schemas.microsoft.com/office/drawing/2014/main" id="{85E1438B-2E4F-D941-56A3-55321BF170E8}"/>
              </a:ext>
            </a:extLst>
          </p:cNvPr>
          <p:cNvSpPr txBox="1"/>
          <p:nvPr/>
        </p:nvSpPr>
        <p:spPr>
          <a:xfrm>
            <a:off x="470532" y="6788830"/>
            <a:ext cx="1556067" cy="369332"/>
          </a:xfrm>
          <a:prstGeom prst="rect">
            <a:avLst/>
          </a:prstGeom>
          <a:noFill/>
        </p:spPr>
        <p:txBody>
          <a:bodyPr wrap="none" rtlCol="0">
            <a:spAutoFit/>
          </a:bodyPr>
          <a:lstStyle/>
          <a:p>
            <a:r>
              <a:rPr lang="es-ES" b="1" dirty="0" err="1"/>
              <a:t>Platform</a:t>
            </a:r>
            <a:r>
              <a:rPr lang="es-ES" b="1" dirty="0"/>
              <a:t> </a:t>
            </a:r>
            <a:r>
              <a:rPr lang="es-ES" b="1" dirty="0" err="1"/>
              <a:t>visits</a:t>
            </a:r>
            <a:endParaRPr lang="es-ES"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a 7">
            <a:extLst>
              <a:ext uri="{FF2B5EF4-FFF2-40B4-BE49-F238E27FC236}">
                <a16:creationId xmlns:a16="http://schemas.microsoft.com/office/drawing/2014/main" id="{E500CF10-FA81-663A-8520-F6C49335D9FB}"/>
              </a:ext>
            </a:extLst>
          </p:cNvPr>
          <p:cNvGraphicFramePr>
            <a:graphicFrameLocks noGrp="1"/>
          </p:cNvGraphicFramePr>
          <p:nvPr>
            <p:extLst>
              <p:ext uri="{D42A27DB-BD31-4B8C-83A1-F6EECF244321}">
                <p14:modId xmlns:p14="http://schemas.microsoft.com/office/powerpoint/2010/main" val="3840187549"/>
              </p:ext>
            </p:extLst>
          </p:nvPr>
        </p:nvGraphicFramePr>
        <p:xfrm>
          <a:off x="526476" y="387927"/>
          <a:ext cx="13522039" cy="7281353"/>
        </p:xfrm>
        <a:graphic>
          <a:graphicData uri="http://schemas.openxmlformats.org/drawingml/2006/table">
            <a:tbl>
              <a:tblPr>
                <a:tableStyleId>{5C22544A-7EE6-4342-B048-85BDC9FD1C3A}</a:tableStyleId>
              </a:tblPr>
              <a:tblGrid>
                <a:gridCol w="4228072">
                  <a:extLst>
                    <a:ext uri="{9D8B030D-6E8A-4147-A177-3AD203B41FA5}">
                      <a16:colId xmlns:a16="http://schemas.microsoft.com/office/drawing/2014/main" val="2344736370"/>
                    </a:ext>
                  </a:extLst>
                </a:gridCol>
                <a:gridCol w="2084810">
                  <a:extLst>
                    <a:ext uri="{9D8B030D-6E8A-4147-A177-3AD203B41FA5}">
                      <a16:colId xmlns:a16="http://schemas.microsoft.com/office/drawing/2014/main" val="126729385"/>
                    </a:ext>
                  </a:extLst>
                </a:gridCol>
                <a:gridCol w="2045842">
                  <a:extLst>
                    <a:ext uri="{9D8B030D-6E8A-4147-A177-3AD203B41FA5}">
                      <a16:colId xmlns:a16="http://schemas.microsoft.com/office/drawing/2014/main" val="1535862341"/>
                    </a:ext>
                  </a:extLst>
                </a:gridCol>
                <a:gridCol w="1305441">
                  <a:extLst>
                    <a:ext uri="{9D8B030D-6E8A-4147-A177-3AD203B41FA5}">
                      <a16:colId xmlns:a16="http://schemas.microsoft.com/office/drawing/2014/main" val="3933888356"/>
                    </a:ext>
                  </a:extLst>
                </a:gridCol>
                <a:gridCol w="565043">
                  <a:extLst>
                    <a:ext uri="{9D8B030D-6E8A-4147-A177-3AD203B41FA5}">
                      <a16:colId xmlns:a16="http://schemas.microsoft.com/office/drawing/2014/main" val="805952365"/>
                    </a:ext>
                  </a:extLst>
                </a:gridCol>
                <a:gridCol w="584526">
                  <a:extLst>
                    <a:ext uri="{9D8B030D-6E8A-4147-A177-3AD203B41FA5}">
                      <a16:colId xmlns:a16="http://schemas.microsoft.com/office/drawing/2014/main" val="1221265037"/>
                    </a:ext>
                  </a:extLst>
                </a:gridCol>
                <a:gridCol w="565043">
                  <a:extLst>
                    <a:ext uri="{9D8B030D-6E8A-4147-A177-3AD203B41FA5}">
                      <a16:colId xmlns:a16="http://schemas.microsoft.com/office/drawing/2014/main" val="346134377"/>
                    </a:ext>
                  </a:extLst>
                </a:gridCol>
                <a:gridCol w="389684">
                  <a:extLst>
                    <a:ext uri="{9D8B030D-6E8A-4147-A177-3AD203B41FA5}">
                      <a16:colId xmlns:a16="http://schemas.microsoft.com/office/drawing/2014/main" val="414575522"/>
                    </a:ext>
                  </a:extLst>
                </a:gridCol>
                <a:gridCol w="1753578">
                  <a:extLst>
                    <a:ext uri="{9D8B030D-6E8A-4147-A177-3AD203B41FA5}">
                      <a16:colId xmlns:a16="http://schemas.microsoft.com/office/drawing/2014/main" val="401448674"/>
                    </a:ext>
                  </a:extLst>
                </a:gridCol>
              </a:tblGrid>
              <a:tr h="458859">
                <a:tc>
                  <a:txBody>
                    <a:bodyPr/>
                    <a:lstStyle/>
                    <a:p>
                      <a:pPr algn="l" fontAlgn="b"/>
                      <a:r>
                        <a:rPr lang="es-ES" sz="2000" u="none" strike="noStrike">
                          <a:effectLst/>
                        </a:rPr>
                        <a:t>KPI</a:t>
                      </a:r>
                      <a:endParaRPr lang="es-ES" sz="2000" b="1"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r>
                        <a:rPr lang="es-ES" sz="2000" u="none" strike="noStrike">
                          <a:effectLst/>
                        </a:rPr>
                        <a:t>FINAL NUMBER</a:t>
                      </a:r>
                      <a:endParaRPr lang="es-ES" sz="2000" b="1"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ctr"/>
                      <a:r>
                        <a:rPr lang="es-ES" sz="2000" u="none" strike="noStrike">
                          <a:effectLst/>
                        </a:rPr>
                        <a:t>GAIA 30/03/25</a:t>
                      </a:r>
                      <a:endParaRPr lang="es-ES" sz="2000" b="1"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EXCURS</a:t>
                      </a:r>
                      <a:endParaRPr lang="es-ES" sz="2000" b="1"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HSRT</a:t>
                      </a:r>
                      <a:endParaRPr lang="es-ES" sz="2000" b="1"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SPLIT</a:t>
                      </a:r>
                      <a:endParaRPr lang="es-ES" sz="2000" b="1"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IWISI</a:t>
                      </a:r>
                      <a:endParaRPr lang="es-ES" sz="2000" b="1"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IBK</a:t>
                      </a:r>
                      <a:endParaRPr lang="es-ES" sz="2000" b="1"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ACTUAL STATUS</a:t>
                      </a:r>
                      <a:endParaRPr lang="es-ES" sz="2000" b="1" i="0" u="none" strike="noStrike">
                        <a:solidFill>
                          <a:srgbClr val="000000"/>
                        </a:solidFill>
                        <a:effectLst/>
                        <a:latin typeface="Aptos Narrow" panose="020B0004020202020204" pitchFamily="34" charset="0"/>
                      </a:endParaRPr>
                    </a:p>
                  </a:txBody>
                  <a:tcPr marL="6350" marR="6350" marT="6350" marB="0" anchor="ctr"/>
                </a:tc>
                <a:extLst>
                  <a:ext uri="{0D108BD9-81ED-4DB2-BD59-A6C34878D82A}">
                    <a16:rowId xmlns:a16="http://schemas.microsoft.com/office/drawing/2014/main" val="4036722923"/>
                  </a:ext>
                </a:extLst>
              </a:tr>
              <a:tr h="458859">
                <a:tc>
                  <a:txBody>
                    <a:bodyPr/>
                    <a:lstStyle/>
                    <a:p>
                      <a:pPr algn="l" fontAlgn="b"/>
                      <a:r>
                        <a:rPr lang="es-ES" sz="2000" u="none" strike="noStrike">
                          <a:effectLst/>
                        </a:rPr>
                        <a:t>Number of promotional events</a:t>
                      </a:r>
                      <a:endParaRPr lang="es-E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b"/>
                      <a:r>
                        <a:rPr lang="es-ES" sz="2000" u="none" strike="noStrike">
                          <a:effectLst/>
                        </a:rPr>
                        <a:t>&gt;10</a:t>
                      </a:r>
                      <a:endParaRPr lang="es-E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ctr"/>
                      <a:r>
                        <a:rPr lang="es-ES" sz="2000" u="none" strike="noStrike">
                          <a:effectLst/>
                        </a:rPr>
                        <a:t>8</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2</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10</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2</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22</a:t>
                      </a:r>
                      <a:endParaRPr lang="es-ES" sz="2000" b="0" i="0" u="none" strike="noStrike">
                        <a:solidFill>
                          <a:srgbClr val="000000"/>
                        </a:solidFill>
                        <a:effectLst/>
                        <a:latin typeface="Aptos Narrow" panose="020B0004020202020204" pitchFamily="34" charset="0"/>
                      </a:endParaRPr>
                    </a:p>
                  </a:txBody>
                  <a:tcPr marL="6350" marR="6350" marT="6350" marB="0" anchor="ctr"/>
                </a:tc>
                <a:extLst>
                  <a:ext uri="{0D108BD9-81ED-4DB2-BD59-A6C34878D82A}">
                    <a16:rowId xmlns:a16="http://schemas.microsoft.com/office/drawing/2014/main" val="2342274911"/>
                  </a:ext>
                </a:extLst>
              </a:tr>
              <a:tr h="458859">
                <a:tc>
                  <a:txBody>
                    <a:bodyPr/>
                    <a:lstStyle/>
                    <a:p>
                      <a:pPr algn="l" fontAlgn="b"/>
                      <a:r>
                        <a:rPr lang="es-ES" sz="2000" u="none" strike="noStrike">
                          <a:effectLst/>
                        </a:rPr>
                        <a:t>Number of event attendees</a:t>
                      </a:r>
                      <a:endParaRPr lang="es-E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b"/>
                      <a:r>
                        <a:rPr lang="es-ES" sz="2000" u="none" strike="noStrike">
                          <a:effectLst/>
                        </a:rPr>
                        <a:t>&gt;100</a:t>
                      </a:r>
                      <a:endParaRPr lang="es-E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ctr"/>
                      <a:r>
                        <a:rPr lang="es-ES" sz="2000" u="none" strike="noStrike">
                          <a:effectLst/>
                        </a:rPr>
                        <a:t>1065</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80</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8000</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30</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9175</a:t>
                      </a:r>
                      <a:endParaRPr lang="es-ES" sz="2000" b="0" i="0" u="none" strike="noStrike">
                        <a:solidFill>
                          <a:srgbClr val="000000"/>
                        </a:solidFill>
                        <a:effectLst/>
                        <a:latin typeface="Aptos Narrow" panose="020B0004020202020204" pitchFamily="34" charset="0"/>
                      </a:endParaRPr>
                    </a:p>
                  </a:txBody>
                  <a:tcPr marL="6350" marR="6350" marT="6350" marB="0" anchor="ctr"/>
                </a:tc>
                <a:extLst>
                  <a:ext uri="{0D108BD9-81ED-4DB2-BD59-A6C34878D82A}">
                    <a16:rowId xmlns:a16="http://schemas.microsoft.com/office/drawing/2014/main" val="2796890236"/>
                  </a:ext>
                </a:extLst>
              </a:tr>
              <a:tr h="458859">
                <a:tc>
                  <a:txBody>
                    <a:bodyPr/>
                    <a:lstStyle/>
                    <a:p>
                      <a:pPr algn="l" fontAlgn="b"/>
                      <a:r>
                        <a:rPr lang="es-ES" sz="2000" u="none" strike="noStrike">
                          <a:effectLst/>
                        </a:rPr>
                        <a:t>Number of students trained</a:t>
                      </a:r>
                      <a:endParaRPr lang="es-E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b"/>
                      <a:r>
                        <a:rPr lang="es-ES" sz="2000" u="none" strike="noStrike">
                          <a:effectLst/>
                        </a:rPr>
                        <a:t>&gt;100</a:t>
                      </a:r>
                      <a:endParaRPr lang="es-E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25</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25</a:t>
                      </a:r>
                      <a:endParaRPr lang="es-ES" sz="2000" b="0" i="0" u="none" strike="noStrike">
                        <a:solidFill>
                          <a:srgbClr val="000000"/>
                        </a:solidFill>
                        <a:effectLst/>
                        <a:latin typeface="Aptos Narrow" panose="020B0004020202020204" pitchFamily="34" charset="0"/>
                      </a:endParaRPr>
                    </a:p>
                  </a:txBody>
                  <a:tcPr marL="6350" marR="6350" marT="6350" marB="0" anchor="ctr"/>
                </a:tc>
                <a:extLst>
                  <a:ext uri="{0D108BD9-81ED-4DB2-BD59-A6C34878D82A}">
                    <a16:rowId xmlns:a16="http://schemas.microsoft.com/office/drawing/2014/main" val="3571720593"/>
                  </a:ext>
                </a:extLst>
              </a:tr>
              <a:tr h="458859">
                <a:tc>
                  <a:txBody>
                    <a:bodyPr/>
                    <a:lstStyle/>
                    <a:p>
                      <a:pPr algn="l" fontAlgn="b"/>
                      <a:r>
                        <a:rPr lang="en-US" sz="2000" u="none" strike="noStrike">
                          <a:effectLst/>
                        </a:rPr>
                        <a:t>number of educators/ facilitators trained</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b"/>
                      <a:r>
                        <a:rPr lang="es-ES" sz="2000" u="none" strike="noStrike">
                          <a:effectLst/>
                        </a:rPr>
                        <a:t>&gt;50</a:t>
                      </a:r>
                      <a:endParaRPr lang="es-E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15</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15</a:t>
                      </a:r>
                      <a:endParaRPr lang="es-ES" sz="2000" b="0" i="0" u="none" strike="noStrike">
                        <a:solidFill>
                          <a:srgbClr val="000000"/>
                        </a:solidFill>
                        <a:effectLst/>
                        <a:latin typeface="Aptos Narrow" panose="020B0004020202020204" pitchFamily="34" charset="0"/>
                      </a:endParaRPr>
                    </a:p>
                  </a:txBody>
                  <a:tcPr marL="6350" marR="6350" marT="6350" marB="0" anchor="ctr"/>
                </a:tc>
                <a:extLst>
                  <a:ext uri="{0D108BD9-81ED-4DB2-BD59-A6C34878D82A}">
                    <a16:rowId xmlns:a16="http://schemas.microsoft.com/office/drawing/2014/main" val="3280840236"/>
                  </a:ext>
                </a:extLst>
              </a:tr>
              <a:tr h="458859">
                <a:tc>
                  <a:txBody>
                    <a:bodyPr/>
                    <a:lstStyle/>
                    <a:p>
                      <a:pPr algn="l" fontAlgn="b"/>
                      <a:r>
                        <a:rPr lang="es-ES" sz="2000" u="none" strike="noStrike">
                          <a:effectLst/>
                        </a:rPr>
                        <a:t>Number of suvery responses</a:t>
                      </a:r>
                      <a:endParaRPr lang="es-E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b"/>
                      <a:r>
                        <a:rPr lang="es-ES" sz="2000" u="none" strike="noStrike">
                          <a:effectLst/>
                        </a:rPr>
                        <a:t>&gt;500</a:t>
                      </a:r>
                      <a:endParaRPr lang="es-E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0</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0</a:t>
                      </a:r>
                      <a:endParaRPr lang="es-ES" sz="2000" b="0" i="0" u="none" strike="noStrike">
                        <a:solidFill>
                          <a:srgbClr val="000000"/>
                        </a:solidFill>
                        <a:effectLst/>
                        <a:latin typeface="Aptos Narrow" panose="020B0004020202020204" pitchFamily="34" charset="0"/>
                      </a:endParaRPr>
                    </a:p>
                  </a:txBody>
                  <a:tcPr marL="6350" marR="6350" marT="6350" marB="0" anchor="ctr"/>
                </a:tc>
                <a:extLst>
                  <a:ext uri="{0D108BD9-81ED-4DB2-BD59-A6C34878D82A}">
                    <a16:rowId xmlns:a16="http://schemas.microsoft.com/office/drawing/2014/main" val="765744567"/>
                  </a:ext>
                </a:extLst>
              </a:tr>
              <a:tr h="851263">
                <a:tc>
                  <a:txBody>
                    <a:bodyPr/>
                    <a:lstStyle/>
                    <a:p>
                      <a:pPr algn="l" fontAlgn="b"/>
                      <a:r>
                        <a:rPr lang="en-US" sz="2000" u="none" strike="noStrike">
                          <a:effectLst/>
                        </a:rPr>
                        <a:t>Number of modules adapted or newly developed</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b"/>
                      <a:r>
                        <a:rPr lang="es-ES" sz="2000" u="none" strike="noStrike">
                          <a:effectLst/>
                        </a:rPr>
                        <a:t>&gt;50</a:t>
                      </a:r>
                      <a:endParaRPr lang="es-E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51</a:t>
                      </a:r>
                      <a:endParaRPr lang="es-ES" sz="2000" b="0" i="0" u="none" strike="noStrike">
                        <a:solidFill>
                          <a:srgbClr val="000000"/>
                        </a:solidFill>
                        <a:effectLst/>
                        <a:latin typeface="Aptos Narrow" panose="020B0004020202020204" pitchFamily="34" charset="0"/>
                      </a:endParaRPr>
                    </a:p>
                  </a:txBody>
                  <a:tcPr marL="6350" marR="6350" marT="6350" marB="0" anchor="ctr"/>
                </a:tc>
                <a:extLst>
                  <a:ext uri="{0D108BD9-81ED-4DB2-BD59-A6C34878D82A}">
                    <a16:rowId xmlns:a16="http://schemas.microsoft.com/office/drawing/2014/main" val="961342387"/>
                  </a:ext>
                </a:extLst>
              </a:tr>
              <a:tr h="458859">
                <a:tc>
                  <a:txBody>
                    <a:bodyPr/>
                    <a:lstStyle/>
                    <a:p>
                      <a:pPr algn="l" fontAlgn="b"/>
                      <a:r>
                        <a:rPr lang="en-US" sz="2000" u="none" strike="noStrike">
                          <a:effectLst/>
                        </a:rPr>
                        <a:t>Number of hits to e-platform</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b"/>
                      <a:r>
                        <a:rPr lang="es-ES" sz="2000" u="none" strike="noStrike">
                          <a:effectLst/>
                        </a:rPr>
                        <a:t>&gt;1000</a:t>
                      </a:r>
                      <a:endParaRPr lang="es-E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extLst>
                  <a:ext uri="{0D108BD9-81ED-4DB2-BD59-A6C34878D82A}">
                    <a16:rowId xmlns:a16="http://schemas.microsoft.com/office/drawing/2014/main" val="1633505830"/>
                  </a:ext>
                </a:extLst>
              </a:tr>
              <a:tr h="458859">
                <a:tc>
                  <a:txBody>
                    <a:bodyPr/>
                    <a:lstStyle/>
                    <a:p>
                      <a:pPr algn="l" fontAlgn="b"/>
                      <a:r>
                        <a:rPr lang="en-US" sz="2000" u="none" strike="noStrike">
                          <a:effectLst/>
                        </a:rPr>
                        <a:t>Number of peer review papers accepted</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b"/>
                      <a:r>
                        <a:rPr lang="es-ES" sz="2000" u="none" strike="noStrike">
                          <a:effectLst/>
                        </a:rPr>
                        <a:t>&gt;3</a:t>
                      </a:r>
                      <a:endParaRPr lang="es-E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2</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(Split/HRST)</a:t>
                      </a:r>
                      <a:endParaRPr lang="es-ES" sz="2000" b="0" i="0" u="none" strike="noStrike">
                        <a:solidFill>
                          <a:srgbClr val="000000"/>
                        </a:solidFill>
                        <a:effectLst/>
                        <a:latin typeface="Aptos Narrow" panose="020B0004020202020204" pitchFamily="34" charset="0"/>
                      </a:endParaRPr>
                    </a:p>
                  </a:txBody>
                  <a:tcPr marL="6350" marR="6350" marT="6350" marB="0" anchor="ctr"/>
                </a:tc>
                <a:extLst>
                  <a:ext uri="{0D108BD9-81ED-4DB2-BD59-A6C34878D82A}">
                    <a16:rowId xmlns:a16="http://schemas.microsoft.com/office/drawing/2014/main" val="2387973201"/>
                  </a:ext>
                </a:extLst>
              </a:tr>
              <a:tr h="458859">
                <a:tc>
                  <a:txBody>
                    <a:bodyPr/>
                    <a:lstStyle/>
                    <a:p>
                      <a:pPr algn="l" fontAlgn="b"/>
                      <a:r>
                        <a:rPr lang="es-ES" sz="2000" u="none" strike="noStrike">
                          <a:effectLst/>
                        </a:rPr>
                        <a:t>Number of conference presentations</a:t>
                      </a:r>
                      <a:endParaRPr lang="es-E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b"/>
                      <a:r>
                        <a:rPr lang="es-ES" sz="2000" u="none" strike="noStrike">
                          <a:effectLst/>
                        </a:rPr>
                        <a:t>&gt;5</a:t>
                      </a:r>
                      <a:endParaRPr lang="es-E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2</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2</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1</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1 (Split/HRST/CAD)</a:t>
                      </a:r>
                      <a:endParaRPr lang="es-ES" sz="2000" b="0" i="0" u="none" strike="noStrike">
                        <a:solidFill>
                          <a:srgbClr val="000000"/>
                        </a:solidFill>
                        <a:effectLst/>
                        <a:latin typeface="Aptos Narrow" panose="020B0004020202020204" pitchFamily="34" charset="0"/>
                      </a:endParaRPr>
                    </a:p>
                  </a:txBody>
                  <a:tcPr marL="6350" marR="6350" marT="6350" marB="0" anchor="ctr"/>
                </a:tc>
                <a:extLst>
                  <a:ext uri="{0D108BD9-81ED-4DB2-BD59-A6C34878D82A}">
                    <a16:rowId xmlns:a16="http://schemas.microsoft.com/office/drawing/2014/main" val="935784080"/>
                  </a:ext>
                </a:extLst>
              </a:tr>
              <a:tr h="458859">
                <a:tc>
                  <a:txBody>
                    <a:bodyPr/>
                    <a:lstStyle/>
                    <a:p>
                      <a:pPr algn="l" fontAlgn="b"/>
                      <a:r>
                        <a:rPr lang="es-ES" sz="2000" u="none" strike="noStrike">
                          <a:effectLst/>
                        </a:rPr>
                        <a:t>Press reach</a:t>
                      </a:r>
                      <a:endParaRPr lang="es-E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b"/>
                      <a:r>
                        <a:rPr lang="es-ES" sz="2000" u="none" strike="noStrike">
                          <a:effectLst/>
                        </a:rPr>
                        <a:t>&gt;5</a:t>
                      </a:r>
                      <a:endParaRPr lang="es-E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ctr"/>
                      <a:r>
                        <a:rPr lang="es-ES" sz="2000" u="none" strike="noStrike">
                          <a:effectLst/>
                        </a:rPr>
                        <a:t>3 newsletters</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1</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3</a:t>
                      </a:r>
                      <a:endParaRPr lang="es-ES" sz="2000" b="0" i="0" u="none" strike="noStrike">
                        <a:solidFill>
                          <a:srgbClr val="000000"/>
                        </a:solidFill>
                        <a:effectLst/>
                        <a:latin typeface="Aptos Narrow" panose="020B0004020202020204" pitchFamily="34" charset="0"/>
                      </a:endParaRPr>
                    </a:p>
                  </a:txBody>
                  <a:tcPr marL="6350" marR="6350" marT="6350" marB="0" anchor="ctr"/>
                </a:tc>
                <a:extLst>
                  <a:ext uri="{0D108BD9-81ED-4DB2-BD59-A6C34878D82A}">
                    <a16:rowId xmlns:a16="http://schemas.microsoft.com/office/drawing/2014/main" val="3156397321"/>
                  </a:ext>
                </a:extLst>
              </a:tr>
              <a:tr h="917718">
                <a:tc>
                  <a:txBody>
                    <a:bodyPr/>
                    <a:lstStyle/>
                    <a:p>
                      <a:pPr algn="l" fontAlgn="ctr"/>
                      <a:r>
                        <a:rPr lang="es-ES" sz="2000" u="none" strike="noStrike">
                          <a:effectLst/>
                        </a:rPr>
                        <a:t>Social media</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&gt;100</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4 post - 4500 audience</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25 post - 1895 reacciones</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00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dirty="0">
                          <a:effectLst/>
                        </a:rPr>
                        <a:t> </a:t>
                      </a:r>
                      <a:endParaRPr lang="es-ES" sz="2000" b="0" i="0" u="none" strike="noStrike" dirty="0">
                        <a:solidFill>
                          <a:srgbClr val="000000"/>
                        </a:solidFill>
                        <a:effectLst/>
                        <a:latin typeface="Aptos Narrow" panose="020B0004020202020204" pitchFamily="34" charset="0"/>
                      </a:endParaRPr>
                    </a:p>
                  </a:txBody>
                  <a:tcPr marL="6350" marR="6350" marT="6350" marB="0" anchor="ctr"/>
                </a:tc>
                <a:extLst>
                  <a:ext uri="{0D108BD9-81ED-4DB2-BD59-A6C34878D82A}">
                    <a16:rowId xmlns:a16="http://schemas.microsoft.com/office/drawing/2014/main" val="279239034"/>
                  </a:ext>
                </a:extLst>
              </a:tr>
              <a:tr h="458859">
                <a:tc>
                  <a:txBody>
                    <a:bodyPr/>
                    <a:lstStyle/>
                    <a:p>
                      <a:pPr algn="l" fontAlgn="b"/>
                      <a:r>
                        <a:rPr lang="es-ES" sz="2000" u="none" strike="noStrike">
                          <a:effectLst/>
                        </a:rPr>
                        <a:t>Adoption of policies, procedures</a:t>
                      </a:r>
                      <a:endParaRPr lang="es-E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b"/>
                      <a:r>
                        <a:rPr lang="es-ES" sz="2000" u="none" strike="noStrike">
                          <a:effectLst/>
                        </a:rPr>
                        <a:t>&gt;4</a:t>
                      </a:r>
                      <a:endParaRPr lang="es-E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ctr" fontAlgn="ctr"/>
                      <a:r>
                        <a:rPr lang="es-ES" sz="2000" u="none" strike="noStrike">
                          <a:effectLst/>
                        </a:rPr>
                        <a:t> </a:t>
                      </a:r>
                      <a:endParaRPr lang="es-ES" sz="2000" b="0" i="0" u="none" strike="noStrike">
                        <a:solidFill>
                          <a:srgbClr val="FF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FF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FF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FF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FF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a:effectLst/>
                        </a:rPr>
                        <a:t> </a:t>
                      </a:r>
                      <a:endParaRPr lang="es-ES" sz="2000" b="0" i="0" u="none" strike="noStrike">
                        <a:solidFill>
                          <a:srgbClr val="FF0000"/>
                        </a:solidFill>
                        <a:effectLst/>
                        <a:latin typeface="Aptos Narrow" panose="020B0004020202020204" pitchFamily="34" charset="0"/>
                      </a:endParaRPr>
                    </a:p>
                  </a:txBody>
                  <a:tcPr marL="6350" marR="6350" marT="6350" marB="0" anchor="ctr"/>
                </a:tc>
                <a:tc>
                  <a:txBody>
                    <a:bodyPr/>
                    <a:lstStyle/>
                    <a:p>
                      <a:pPr algn="ctr" fontAlgn="ctr"/>
                      <a:r>
                        <a:rPr lang="es-ES" sz="2000" u="none" strike="noStrike" dirty="0" err="1">
                          <a:effectLst/>
                        </a:rPr>
                        <a:t>lessons</a:t>
                      </a:r>
                      <a:r>
                        <a:rPr lang="es-ES" sz="2000" u="none" strike="noStrike" dirty="0">
                          <a:effectLst/>
                        </a:rPr>
                        <a:t> </a:t>
                      </a:r>
                      <a:r>
                        <a:rPr lang="es-ES" sz="2000" u="none" strike="noStrike" dirty="0" err="1">
                          <a:effectLst/>
                        </a:rPr>
                        <a:t>learned</a:t>
                      </a:r>
                      <a:endParaRPr lang="es-ES" sz="2000" b="0" i="0" u="none" strike="noStrike" dirty="0">
                        <a:solidFill>
                          <a:srgbClr val="000000"/>
                        </a:solidFill>
                        <a:effectLst/>
                        <a:latin typeface="Aptos Narrow" panose="020B0004020202020204" pitchFamily="34" charset="0"/>
                      </a:endParaRPr>
                    </a:p>
                  </a:txBody>
                  <a:tcPr marL="6350" marR="6350" marT="6350" marB="0" anchor="ctr"/>
                </a:tc>
                <a:extLst>
                  <a:ext uri="{0D108BD9-81ED-4DB2-BD59-A6C34878D82A}">
                    <a16:rowId xmlns:a16="http://schemas.microsoft.com/office/drawing/2014/main" val="2647119994"/>
                  </a:ext>
                </a:extLst>
              </a:tr>
            </a:tbl>
          </a:graphicData>
        </a:graphic>
      </p:graphicFrame>
    </p:spTree>
    <p:extLst>
      <p:ext uri="{BB962C8B-B14F-4D97-AF65-F5344CB8AC3E}">
        <p14:creationId xmlns:p14="http://schemas.microsoft.com/office/powerpoint/2010/main" val="25869997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749" y="1287304"/>
            <a:ext cx="7255431" cy="556141"/>
          </a:xfrm>
          <a:prstGeom prst="rect">
            <a:avLst/>
          </a:prstGeom>
          <a:noFill/>
          <a:ln/>
        </p:spPr>
        <p:txBody>
          <a:bodyPr wrap="none" lIns="0" tIns="0" rIns="0" bIns="0" rtlCol="0" anchor="t"/>
          <a:lstStyle/>
          <a:p>
            <a:pPr marL="0" indent="0" algn="l">
              <a:lnSpc>
                <a:spcPts val="4350"/>
              </a:lnSpc>
              <a:buNone/>
            </a:pPr>
            <a:r>
              <a:rPr lang="en" sz="3500" dirty="0">
                <a:solidFill>
                  <a:srgbClr val="38512F"/>
                </a:solidFill>
                <a:latin typeface="Lora" pitchFamily="34" charset="0"/>
                <a:ea typeface="Lora" pitchFamily="34" charset="-122"/>
                <a:cs typeface="Lora" pitchFamily="34" charset="-120"/>
              </a:rPr>
              <a:t>Piloting and Validation Activities</a:t>
            </a:r>
            <a:endParaRPr lang="en-US" sz="3500" dirty="0"/>
          </a:p>
        </p:txBody>
      </p:sp>
      <p:pic>
        <p:nvPicPr>
          <p:cNvPr id="3" name="Image 0" descr="preencoded.png"/>
          <p:cNvPicPr>
            <a:picLocks noChangeAspect="1"/>
          </p:cNvPicPr>
          <p:nvPr/>
        </p:nvPicPr>
        <p:blipFill>
          <a:blip r:embed="rId3"/>
          <a:stretch>
            <a:fillRect/>
          </a:stretch>
        </p:blipFill>
        <p:spPr>
          <a:xfrm>
            <a:off x="669369" y="2344579"/>
            <a:ext cx="2537341" cy="2537341"/>
          </a:xfrm>
          <a:prstGeom prst="rect">
            <a:avLst/>
          </a:prstGeom>
        </p:spPr>
      </p:pic>
      <p:pic>
        <p:nvPicPr>
          <p:cNvPr id="4" name="Image 1" descr="preencoded.png"/>
          <p:cNvPicPr>
            <a:picLocks noChangeAspect="1"/>
          </p:cNvPicPr>
          <p:nvPr/>
        </p:nvPicPr>
        <p:blipFill>
          <a:blip r:embed="rId4"/>
          <a:stretch>
            <a:fillRect/>
          </a:stretch>
        </p:blipFill>
        <p:spPr>
          <a:xfrm>
            <a:off x="3357920" y="2344579"/>
            <a:ext cx="2537341" cy="2537341"/>
          </a:xfrm>
          <a:prstGeom prst="rect">
            <a:avLst/>
          </a:prstGeom>
        </p:spPr>
      </p:pic>
      <p:pic>
        <p:nvPicPr>
          <p:cNvPr id="5" name="Image 2" descr="preencoded.png"/>
          <p:cNvPicPr>
            <a:picLocks noChangeAspect="1"/>
          </p:cNvPicPr>
          <p:nvPr/>
        </p:nvPicPr>
        <p:blipFill>
          <a:blip r:embed="rId5"/>
          <a:stretch>
            <a:fillRect/>
          </a:stretch>
        </p:blipFill>
        <p:spPr>
          <a:xfrm>
            <a:off x="6046470" y="2344579"/>
            <a:ext cx="2537341" cy="2537341"/>
          </a:xfrm>
          <a:prstGeom prst="rect">
            <a:avLst/>
          </a:prstGeom>
        </p:spPr>
      </p:pic>
      <p:pic>
        <p:nvPicPr>
          <p:cNvPr id="6" name="Image 3" descr="preencoded.png"/>
          <p:cNvPicPr>
            <a:picLocks noChangeAspect="1"/>
          </p:cNvPicPr>
          <p:nvPr/>
        </p:nvPicPr>
        <p:blipFill>
          <a:blip r:embed="rId6"/>
          <a:stretch>
            <a:fillRect/>
          </a:stretch>
        </p:blipFill>
        <p:spPr>
          <a:xfrm>
            <a:off x="8735020" y="2344579"/>
            <a:ext cx="2537341" cy="2537341"/>
          </a:xfrm>
          <a:prstGeom prst="rect">
            <a:avLst/>
          </a:prstGeom>
        </p:spPr>
      </p:pic>
      <p:pic>
        <p:nvPicPr>
          <p:cNvPr id="7" name="Image 4" descr="preencoded.png"/>
          <p:cNvPicPr>
            <a:picLocks noChangeAspect="1"/>
          </p:cNvPicPr>
          <p:nvPr/>
        </p:nvPicPr>
        <p:blipFill>
          <a:blip r:embed="rId7"/>
          <a:stretch>
            <a:fillRect/>
          </a:stretch>
        </p:blipFill>
        <p:spPr>
          <a:xfrm>
            <a:off x="11423571" y="2344579"/>
            <a:ext cx="2537341" cy="2537341"/>
          </a:xfrm>
          <a:prstGeom prst="rect">
            <a:avLst/>
          </a:prstGeom>
        </p:spPr>
      </p:pic>
      <p:sp>
        <p:nvSpPr>
          <p:cNvPr id="8" name="Text 1"/>
          <p:cNvSpPr/>
          <p:nvPr/>
        </p:nvSpPr>
        <p:spPr>
          <a:xfrm>
            <a:off x="661749" y="5217557"/>
            <a:ext cx="13306901" cy="907256"/>
          </a:xfrm>
          <a:prstGeom prst="rect">
            <a:avLst/>
          </a:prstGeom>
          <a:noFill/>
          <a:ln/>
        </p:spPr>
        <p:txBody>
          <a:bodyPr wrap="square" lIns="0" tIns="0" rIns="0" bIns="0" rtlCol="0" anchor="t"/>
          <a:lstStyle/>
          <a:p>
            <a:pPr marL="0" indent="0" algn="l">
              <a:lnSpc>
                <a:spcPts val="2350"/>
              </a:lnSpc>
              <a:buNone/>
            </a:pPr>
            <a:r>
              <a:rPr lang="en" sz="1450" dirty="0">
                <a:solidFill>
                  <a:srgbClr val="3A3630"/>
                </a:solidFill>
                <a:latin typeface="Source Sans Pro" pitchFamily="34" charset="0"/>
                <a:ea typeface="Source Sans Pro" pitchFamily="34" charset="-122"/>
                <a:cs typeface="Source Sans Pro" pitchFamily="34" charset="-120"/>
              </a:rPr>
              <a:t>The ExCurS solution will be piloted with 8-10 user organizations, including higher education institutions, continuing vocational training providers, or industrial organizations with internal training departments. The target number of participants trained as part of the pilot is approximately 200.</a:t>
            </a:r>
            <a:endParaRPr lang="en-US" sz="1450" dirty="0"/>
          </a:p>
        </p:txBody>
      </p:sp>
      <p:sp>
        <p:nvSpPr>
          <p:cNvPr id="9" name="Text 2"/>
          <p:cNvSpPr/>
          <p:nvPr/>
        </p:nvSpPr>
        <p:spPr>
          <a:xfrm>
            <a:off x="661749" y="6337459"/>
            <a:ext cx="13306901" cy="604838"/>
          </a:xfrm>
          <a:prstGeom prst="rect">
            <a:avLst/>
          </a:prstGeom>
          <a:noFill/>
          <a:ln/>
        </p:spPr>
        <p:txBody>
          <a:bodyPr wrap="square" lIns="0" tIns="0" rIns="0" bIns="0" rtlCol="0" anchor="t"/>
          <a:lstStyle/>
          <a:p>
            <a:pPr marL="0" indent="0" algn="l">
              <a:lnSpc>
                <a:spcPts val="2350"/>
              </a:lnSpc>
              <a:buNone/>
            </a:pPr>
            <a:r>
              <a:rPr lang="en" sz="1450" dirty="0">
                <a:solidFill>
                  <a:srgbClr val="3A3630"/>
                </a:solidFill>
                <a:latin typeface="Source Sans Pro" pitchFamily="34" charset="0"/>
                <a:ea typeface="Source Sans Pro" pitchFamily="34" charset="-122"/>
                <a:cs typeface="Source Sans Pro" pitchFamily="34" charset="-120"/>
              </a:rPr>
              <a:t>Piloting activities will include the acquisition of pilot user organizations, training of trainers who will facilitate the pilot activities locally, testing the platform with selected partner organizations, collecting and analyzing validation data, and generating case studies.</a:t>
            </a:r>
            <a:endParaRPr lang="en-US" sz="1450" dirty="0"/>
          </a:p>
        </p:txBody>
      </p:sp>
    </p:spTree>
    <p:extLst>
      <p:ext uri="{BB962C8B-B14F-4D97-AF65-F5344CB8AC3E}">
        <p14:creationId xmlns:p14="http://schemas.microsoft.com/office/powerpoint/2010/main" val="11190772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3785" y="694611"/>
            <a:ext cx="8400574" cy="633532"/>
          </a:xfrm>
          <a:prstGeom prst="rect">
            <a:avLst/>
          </a:prstGeom>
          <a:noFill/>
          <a:ln/>
        </p:spPr>
        <p:txBody>
          <a:bodyPr wrap="none" lIns="0" tIns="0" rIns="0" bIns="0" rtlCol="0" anchor="t"/>
          <a:lstStyle/>
          <a:p>
            <a:pPr marL="0" indent="0" algn="l">
              <a:lnSpc>
                <a:spcPts val="4950"/>
              </a:lnSpc>
              <a:buNone/>
            </a:pPr>
            <a:r>
              <a:rPr lang="en" sz="3950" dirty="0">
                <a:solidFill>
                  <a:srgbClr val="38512F"/>
                </a:solidFill>
                <a:latin typeface="Lora" pitchFamily="34" charset="0"/>
                <a:ea typeface="Lora" pitchFamily="34" charset="-122"/>
                <a:cs typeface="Lora" pitchFamily="34" charset="-120"/>
              </a:rPr>
              <a:t>Expected Long-Term Results</a:t>
            </a:r>
            <a:endParaRPr lang="en-US" sz="3950" dirty="0"/>
          </a:p>
        </p:txBody>
      </p:sp>
      <p:pic>
        <p:nvPicPr>
          <p:cNvPr id="3" name="Image 0" descr="preencoded.png"/>
          <p:cNvPicPr>
            <a:picLocks noChangeAspect="1"/>
          </p:cNvPicPr>
          <p:nvPr/>
        </p:nvPicPr>
        <p:blipFill>
          <a:blip r:embed="rId3"/>
          <a:stretch>
            <a:fillRect/>
          </a:stretch>
        </p:blipFill>
        <p:spPr>
          <a:xfrm>
            <a:off x="753785" y="1758910"/>
            <a:ext cx="3280648" cy="861536"/>
          </a:xfrm>
          <a:prstGeom prst="rect">
            <a:avLst/>
          </a:prstGeom>
        </p:spPr>
      </p:pic>
      <p:sp>
        <p:nvSpPr>
          <p:cNvPr id="4" name="Text 1"/>
          <p:cNvSpPr/>
          <p:nvPr/>
        </p:nvSpPr>
        <p:spPr>
          <a:xfrm>
            <a:off x="969169" y="2943463"/>
            <a:ext cx="2534007" cy="316706"/>
          </a:xfrm>
          <a:prstGeom prst="rect">
            <a:avLst/>
          </a:prstGeom>
          <a:noFill/>
          <a:ln/>
        </p:spPr>
        <p:txBody>
          <a:bodyPr wrap="none" lIns="0" tIns="0" rIns="0" bIns="0" rtlCol="0" anchor="t"/>
          <a:lstStyle/>
          <a:p>
            <a:pPr marL="0" indent="0" algn="l">
              <a:lnSpc>
                <a:spcPts val="2450"/>
              </a:lnSpc>
              <a:buNone/>
            </a:pPr>
            <a:r>
              <a:rPr lang="en" sz="1950" dirty="0">
                <a:solidFill>
                  <a:srgbClr val="3A3630"/>
                </a:solidFill>
                <a:latin typeface="Lora" pitchFamily="34" charset="0"/>
                <a:ea typeface="Lora" pitchFamily="34" charset="-122"/>
                <a:cs typeface="Lora" pitchFamily="34" charset="-120"/>
              </a:rPr>
              <a:t>Organizational</a:t>
            </a:r>
            <a:endParaRPr lang="en-US" sz="1950" dirty="0"/>
          </a:p>
        </p:txBody>
      </p:sp>
      <p:sp>
        <p:nvSpPr>
          <p:cNvPr id="5" name="Text 2"/>
          <p:cNvSpPr/>
          <p:nvPr/>
        </p:nvSpPr>
        <p:spPr>
          <a:xfrm>
            <a:off x="969169" y="3389352"/>
            <a:ext cx="2849880" cy="1378268"/>
          </a:xfrm>
          <a:prstGeom prst="rect">
            <a:avLst/>
          </a:prstGeom>
          <a:noFill/>
          <a:ln/>
        </p:spPr>
        <p:txBody>
          <a:bodyPr wrap="square" lIns="0" tIns="0" rIns="0" bIns="0" rtlCol="0" anchor="t"/>
          <a:lstStyle/>
          <a:p>
            <a:pPr marL="0" indent="0" algn="l">
              <a:lnSpc>
                <a:spcPts val="2700"/>
              </a:lnSpc>
              <a:buNone/>
            </a:pPr>
            <a:r>
              <a:rPr lang="en" sz="1650" dirty="0">
                <a:solidFill>
                  <a:srgbClr val="3A3630"/>
                </a:solidFill>
                <a:latin typeface="Source Sans Pro" pitchFamily="34" charset="0"/>
                <a:ea typeface="Source Sans Pro" pitchFamily="34" charset="-122"/>
                <a:cs typeface="Source Sans Pro" pitchFamily="34" charset="-120"/>
              </a:rPr>
              <a:t>Improving the competitiveness of European SMEs through digital and green transformation</a:t>
            </a:r>
            <a:endParaRPr lang="en-US" sz="1650" dirty="0"/>
          </a:p>
        </p:txBody>
      </p:sp>
      <p:pic>
        <p:nvPicPr>
          <p:cNvPr id="6" name="Image 1" descr="preencoded.png"/>
          <p:cNvPicPr>
            <a:picLocks noChangeAspect="1"/>
          </p:cNvPicPr>
          <p:nvPr/>
        </p:nvPicPr>
        <p:blipFill>
          <a:blip r:embed="rId4"/>
          <a:stretch>
            <a:fillRect/>
          </a:stretch>
        </p:blipFill>
        <p:spPr>
          <a:xfrm>
            <a:off x="4034433" y="1758910"/>
            <a:ext cx="3280767" cy="861536"/>
          </a:xfrm>
          <a:prstGeom prst="rect">
            <a:avLst/>
          </a:prstGeom>
        </p:spPr>
      </p:pic>
      <p:sp>
        <p:nvSpPr>
          <p:cNvPr id="7" name="Text 3"/>
          <p:cNvSpPr/>
          <p:nvPr/>
        </p:nvSpPr>
        <p:spPr>
          <a:xfrm>
            <a:off x="4249817" y="2943463"/>
            <a:ext cx="2534007" cy="316706"/>
          </a:xfrm>
          <a:prstGeom prst="rect">
            <a:avLst/>
          </a:prstGeom>
          <a:noFill/>
          <a:ln/>
        </p:spPr>
        <p:txBody>
          <a:bodyPr wrap="none" lIns="0" tIns="0" rIns="0" bIns="0" rtlCol="0" anchor="t"/>
          <a:lstStyle/>
          <a:p>
            <a:pPr marL="0" indent="0" algn="l">
              <a:lnSpc>
                <a:spcPts val="2450"/>
              </a:lnSpc>
              <a:buNone/>
            </a:pPr>
            <a:r>
              <a:rPr lang="en" sz="1950" dirty="0">
                <a:solidFill>
                  <a:srgbClr val="3A3630"/>
                </a:solidFill>
                <a:latin typeface="Lora" pitchFamily="34" charset="0"/>
                <a:ea typeface="Lora" pitchFamily="34" charset="-122"/>
                <a:cs typeface="Lora" pitchFamily="34" charset="-120"/>
              </a:rPr>
              <a:t>Educational</a:t>
            </a:r>
            <a:endParaRPr lang="en-US" sz="1950" dirty="0"/>
          </a:p>
        </p:txBody>
      </p:sp>
      <p:sp>
        <p:nvSpPr>
          <p:cNvPr id="8" name="Text 4"/>
          <p:cNvSpPr/>
          <p:nvPr/>
        </p:nvSpPr>
        <p:spPr>
          <a:xfrm>
            <a:off x="4249817" y="3389352"/>
            <a:ext cx="2849999" cy="1033701"/>
          </a:xfrm>
          <a:prstGeom prst="rect">
            <a:avLst/>
          </a:prstGeom>
          <a:noFill/>
          <a:ln/>
        </p:spPr>
        <p:txBody>
          <a:bodyPr wrap="square" lIns="0" tIns="0" rIns="0" bIns="0" rtlCol="0" anchor="t"/>
          <a:lstStyle/>
          <a:p>
            <a:pPr marL="0" indent="0" algn="l">
              <a:lnSpc>
                <a:spcPts val="2700"/>
              </a:lnSpc>
              <a:buNone/>
            </a:pPr>
            <a:r>
              <a:rPr lang="en" sz="1650" dirty="0">
                <a:solidFill>
                  <a:srgbClr val="3A3630"/>
                </a:solidFill>
                <a:latin typeface="Source Sans Pro" pitchFamily="34" charset="0"/>
                <a:ea typeface="Source Sans Pro" pitchFamily="34" charset="-122"/>
                <a:cs typeface="Source Sans Pro" pitchFamily="34" charset="-120"/>
              </a:rPr>
              <a:t>Adaptation of vocational training to the needs of the labor market</a:t>
            </a:r>
            <a:endParaRPr lang="en-US" sz="1650" dirty="0"/>
          </a:p>
        </p:txBody>
      </p:sp>
      <p:pic>
        <p:nvPicPr>
          <p:cNvPr id="9" name="Image 2" descr="preencoded.png"/>
          <p:cNvPicPr>
            <a:picLocks noChangeAspect="1"/>
          </p:cNvPicPr>
          <p:nvPr/>
        </p:nvPicPr>
        <p:blipFill>
          <a:blip r:embed="rId5"/>
          <a:stretch>
            <a:fillRect/>
          </a:stretch>
        </p:blipFill>
        <p:spPr>
          <a:xfrm>
            <a:off x="7315200" y="1758910"/>
            <a:ext cx="3280648" cy="861536"/>
          </a:xfrm>
          <a:prstGeom prst="rect">
            <a:avLst/>
          </a:prstGeom>
        </p:spPr>
      </p:pic>
      <p:sp>
        <p:nvSpPr>
          <p:cNvPr id="10" name="Text 5"/>
          <p:cNvSpPr/>
          <p:nvPr/>
        </p:nvSpPr>
        <p:spPr>
          <a:xfrm>
            <a:off x="7530584" y="2943463"/>
            <a:ext cx="2534007" cy="316706"/>
          </a:xfrm>
          <a:prstGeom prst="rect">
            <a:avLst/>
          </a:prstGeom>
          <a:noFill/>
          <a:ln/>
        </p:spPr>
        <p:txBody>
          <a:bodyPr wrap="none" lIns="0" tIns="0" rIns="0" bIns="0" rtlCol="0" anchor="t"/>
          <a:lstStyle/>
          <a:p>
            <a:pPr marL="0" indent="0" algn="l">
              <a:lnSpc>
                <a:spcPts val="2450"/>
              </a:lnSpc>
              <a:buNone/>
            </a:pPr>
            <a:r>
              <a:rPr lang="en" sz="1950" dirty="0">
                <a:solidFill>
                  <a:srgbClr val="3A3630"/>
                </a:solidFill>
                <a:latin typeface="Lora" pitchFamily="34" charset="0"/>
                <a:ea typeface="Lora" pitchFamily="34" charset="-122"/>
                <a:cs typeface="Lora" pitchFamily="34" charset="-120"/>
              </a:rPr>
              <a:t>Environmental</a:t>
            </a:r>
            <a:endParaRPr lang="en-US" sz="1950" dirty="0"/>
          </a:p>
        </p:txBody>
      </p:sp>
      <p:sp>
        <p:nvSpPr>
          <p:cNvPr id="11" name="Text 6"/>
          <p:cNvSpPr/>
          <p:nvPr/>
        </p:nvSpPr>
        <p:spPr>
          <a:xfrm>
            <a:off x="7530584" y="3389352"/>
            <a:ext cx="2849880" cy="689134"/>
          </a:xfrm>
          <a:prstGeom prst="rect">
            <a:avLst/>
          </a:prstGeom>
          <a:noFill/>
          <a:ln/>
        </p:spPr>
        <p:txBody>
          <a:bodyPr wrap="square" lIns="0" tIns="0" rIns="0" bIns="0" rtlCol="0" anchor="t"/>
          <a:lstStyle/>
          <a:p>
            <a:pPr marL="0" indent="0" algn="l">
              <a:lnSpc>
                <a:spcPts val="2700"/>
              </a:lnSpc>
              <a:buNone/>
            </a:pPr>
            <a:r>
              <a:rPr lang="en" sz="1650" dirty="0">
                <a:solidFill>
                  <a:srgbClr val="3A3630"/>
                </a:solidFill>
                <a:latin typeface="Source Sans Pro" pitchFamily="34" charset="0"/>
                <a:ea typeface="Source Sans Pro" pitchFamily="34" charset="-122"/>
                <a:cs typeface="Source Sans Pro" pitchFamily="34" charset="-120"/>
              </a:rPr>
              <a:t>Contribution to the objectives of the European Green Deal</a:t>
            </a:r>
            <a:endParaRPr lang="en-US" sz="1650" dirty="0"/>
          </a:p>
        </p:txBody>
      </p:sp>
      <p:pic>
        <p:nvPicPr>
          <p:cNvPr id="12" name="Image 3" descr="preencoded.png"/>
          <p:cNvPicPr>
            <a:picLocks noChangeAspect="1"/>
          </p:cNvPicPr>
          <p:nvPr/>
        </p:nvPicPr>
        <p:blipFill>
          <a:blip r:embed="rId6"/>
          <a:stretch>
            <a:fillRect/>
          </a:stretch>
        </p:blipFill>
        <p:spPr>
          <a:xfrm>
            <a:off x="10595848" y="1758910"/>
            <a:ext cx="3280767" cy="861536"/>
          </a:xfrm>
          <a:prstGeom prst="rect">
            <a:avLst/>
          </a:prstGeom>
        </p:spPr>
      </p:pic>
      <p:sp>
        <p:nvSpPr>
          <p:cNvPr id="13" name="Text 7"/>
          <p:cNvSpPr/>
          <p:nvPr/>
        </p:nvSpPr>
        <p:spPr>
          <a:xfrm>
            <a:off x="10811232" y="2943463"/>
            <a:ext cx="2534007" cy="316706"/>
          </a:xfrm>
          <a:prstGeom prst="rect">
            <a:avLst/>
          </a:prstGeom>
          <a:noFill/>
          <a:ln/>
        </p:spPr>
        <p:txBody>
          <a:bodyPr wrap="none" lIns="0" tIns="0" rIns="0" bIns="0" rtlCol="0" anchor="t"/>
          <a:lstStyle/>
          <a:p>
            <a:pPr marL="0" indent="0" algn="l">
              <a:lnSpc>
                <a:spcPts val="2450"/>
              </a:lnSpc>
              <a:buNone/>
            </a:pPr>
            <a:r>
              <a:rPr lang="en" sz="1950" dirty="0">
                <a:solidFill>
                  <a:srgbClr val="3A3630"/>
                </a:solidFill>
                <a:latin typeface="Lora" pitchFamily="34" charset="0"/>
                <a:ea typeface="Lora" pitchFamily="34" charset="-122"/>
                <a:cs typeface="Lora" pitchFamily="34" charset="-120"/>
              </a:rPr>
              <a:t>Collaborative</a:t>
            </a:r>
            <a:endParaRPr lang="en-US" sz="1950" dirty="0"/>
          </a:p>
        </p:txBody>
      </p:sp>
      <p:sp>
        <p:nvSpPr>
          <p:cNvPr id="14" name="Text 8"/>
          <p:cNvSpPr/>
          <p:nvPr/>
        </p:nvSpPr>
        <p:spPr>
          <a:xfrm>
            <a:off x="10811232" y="3389352"/>
            <a:ext cx="2849999" cy="1033701"/>
          </a:xfrm>
          <a:prstGeom prst="rect">
            <a:avLst/>
          </a:prstGeom>
          <a:noFill/>
          <a:ln/>
        </p:spPr>
        <p:txBody>
          <a:bodyPr wrap="square" lIns="0" tIns="0" rIns="0" bIns="0" rtlCol="0" anchor="t"/>
          <a:lstStyle/>
          <a:p>
            <a:pPr marL="0" indent="0" algn="l">
              <a:lnSpc>
                <a:spcPts val="2700"/>
              </a:lnSpc>
              <a:buNone/>
            </a:pPr>
            <a:r>
              <a:rPr lang="en" sz="1650" dirty="0">
                <a:solidFill>
                  <a:srgbClr val="3A3630"/>
                </a:solidFill>
                <a:latin typeface="Source Sans Pro" pitchFamily="34" charset="0"/>
                <a:ea typeface="Source Sans Pro" pitchFamily="34" charset="-122"/>
                <a:cs typeface="Source Sans Pro" pitchFamily="34" charset="-120"/>
              </a:rPr>
              <a:t>Strengthening transnational knowledge networks</a:t>
            </a:r>
            <a:endParaRPr lang="en-US" sz="1650" dirty="0"/>
          </a:p>
        </p:txBody>
      </p:sp>
      <p:sp>
        <p:nvSpPr>
          <p:cNvPr id="15" name="Text 9"/>
          <p:cNvSpPr/>
          <p:nvPr/>
        </p:nvSpPr>
        <p:spPr>
          <a:xfrm>
            <a:off x="753785" y="5225296"/>
            <a:ext cx="13122831" cy="1033701"/>
          </a:xfrm>
          <a:prstGeom prst="rect">
            <a:avLst/>
          </a:prstGeom>
          <a:noFill/>
          <a:ln/>
        </p:spPr>
        <p:txBody>
          <a:bodyPr wrap="square" lIns="0" tIns="0" rIns="0" bIns="0" rtlCol="0" anchor="t"/>
          <a:lstStyle/>
          <a:p>
            <a:pPr marL="0" indent="0" algn="just">
              <a:lnSpc>
                <a:spcPts val="2700"/>
              </a:lnSpc>
              <a:buNone/>
            </a:pPr>
            <a:r>
              <a:rPr lang="en" sz="1650" dirty="0">
                <a:solidFill>
                  <a:srgbClr val="3A3630"/>
                </a:solidFill>
                <a:latin typeface="Source Sans Pro" pitchFamily="34" charset="0"/>
                <a:ea typeface="Source Sans Pro" pitchFamily="34" charset="-122"/>
                <a:cs typeface="Source Sans Pro" pitchFamily="34" charset="-120"/>
              </a:rPr>
              <a:t>The primary expected impact of ExCurS will be a training program in lean and green management skills for use in higher education and continuing professional training, promoted through a new organizational and pedagogical framework based on the use of self-assessment tools for company-specific delivery, guidelines, and resources.</a:t>
            </a:r>
            <a:endParaRPr lang="en-US" sz="1650" dirty="0"/>
          </a:p>
        </p:txBody>
      </p:sp>
      <p:sp>
        <p:nvSpPr>
          <p:cNvPr id="16" name="Text 10"/>
          <p:cNvSpPr/>
          <p:nvPr/>
        </p:nvSpPr>
        <p:spPr>
          <a:xfrm>
            <a:off x="753785" y="6501289"/>
            <a:ext cx="13122831" cy="1033701"/>
          </a:xfrm>
          <a:prstGeom prst="rect">
            <a:avLst/>
          </a:prstGeom>
          <a:noFill/>
          <a:ln/>
        </p:spPr>
        <p:txBody>
          <a:bodyPr wrap="square" lIns="0" tIns="0" rIns="0" bIns="0" rtlCol="0" anchor="t"/>
          <a:lstStyle/>
          <a:p>
            <a:pPr marL="0" indent="0" algn="just">
              <a:lnSpc>
                <a:spcPts val="2700"/>
              </a:lnSpc>
              <a:buNone/>
            </a:pPr>
            <a:r>
              <a:rPr lang="en" sz="1650" dirty="0">
                <a:solidFill>
                  <a:srgbClr val="3A3630"/>
                </a:solidFill>
                <a:latin typeface="Source Sans Pro" pitchFamily="34" charset="0"/>
                <a:ea typeface="Source Sans Pro" pitchFamily="34" charset="-122"/>
                <a:cs typeface="Source Sans Pro" pitchFamily="34" charset="-120"/>
              </a:rPr>
              <a:t>Participants will learn new skills and gain a greater appreciation and understanding of how to improve their environmental impact and support their current or future organizations in better contributing to environmental sustainability. They will learn to use ExCurS self-assessment tools and guidelines to shape high-quality LEAN and green production or service environments.</a:t>
            </a:r>
            <a:endParaRPr lang="en-US" sz="1650" dirty="0"/>
          </a:p>
        </p:txBody>
      </p:sp>
    </p:spTree>
    <p:extLst>
      <p:ext uri="{BB962C8B-B14F-4D97-AF65-F5344CB8AC3E}">
        <p14:creationId xmlns:p14="http://schemas.microsoft.com/office/powerpoint/2010/main" val="39582357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6854" y="429697"/>
            <a:ext cx="5168265" cy="459581"/>
          </a:xfrm>
          <a:prstGeom prst="rect">
            <a:avLst/>
          </a:prstGeom>
          <a:noFill/>
          <a:ln/>
        </p:spPr>
        <p:txBody>
          <a:bodyPr wrap="none" lIns="0" tIns="0" rIns="0" bIns="0" rtlCol="0" anchor="t"/>
          <a:lstStyle/>
          <a:p>
            <a:pPr marL="0" indent="0" algn="l">
              <a:lnSpc>
                <a:spcPts val="3600"/>
              </a:lnSpc>
              <a:buNone/>
            </a:pPr>
            <a:r>
              <a:rPr lang="en" sz="2850" dirty="0">
                <a:solidFill>
                  <a:srgbClr val="38512F"/>
                </a:solidFill>
                <a:latin typeface="Lora" pitchFamily="34" charset="0"/>
                <a:ea typeface="Lora" pitchFamily="34" charset="-122"/>
                <a:cs typeface="Lora" pitchFamily="34" charset="-120"/>
              </a:rPr>
              <a:t>ExCurS Project Summary</a:t>
            </a:r>
            <a:endParaRPr lang="en-US" sz="2850" dirty="0"/>
          </a:p>
        </p:txBody>
      </p:sp>
      <p:pic>
        <p:nvPicPr>
          <p:cNvPr id="3" name="Image 0" descr="preencoded.png"/>
          <p:cNvPicPr>
            <a:picLocks noChangeAspect="1"/>
          </p:cNvPicPr>
          <p:nvPr/>
        </p:nvPicPr>
        <p:blipFill>
          <a:blip r:embed="rId3"/>
          <a:stretch>
            <a:fillRect/>
          </a:stretch>
        </p:blipFill>
        <p:spPr>
          <a:xfrm>
            <a:off x="3254216" y="2152531"/>
            <a:ext cx="8121968" cy="8121968"/>
          </a:xfrm>
          <a:prstGeom prst="rect">
            <a:avLst/>
          </a:prstGeom>
        </p:spPr>
      </p:pic>
      <p:pic>
        <p:nvPicPr>
          <p:cNvPr id="4" name="Image 1" descr="preencoded.png"/>
          <p:cNvPicPr>
            <a:picLocks noChangeAspect="1"/>
          </p:cNvPicPr>
          <p:nvPr/>
        </p:nvPicPr>
        <p:blipFill>
          <a:blip r:embed="rId4"/>
          <a:stretch>
            <a:fillRect/>
          </a:stretch>
        </p:blipFill>
        <p:spPr>
          <a:xfrm>
            <a:off x="4369415" y="4883051"/>
            <a:ext cx="263604" cy="329565"/>
          </a:xfrm>
          <a:prstGeom prst="rect">
            <a:avLst/>
          </a:prstGeom>
        </p:spPr>
      </p:pic>
      <p:pic>
        <p:nvPicPr>
          <p:cNvPr id="5" name="Image 2" descr="preencoded.png"/>
          <p:cNvPicPr>
            <a:picLocks noChangeAspect="1"/>
          </p:cNvPicPr>
          <p:nvPr/>
        </p:nvPicPr>
        <p:blipFill>
          <a:blip r:embed="rId5"/>
          <a:stretch>
            <a:fillRect/>
          </a:stretch>
        </p:blipFill>
        <p:spPr>
          <a:xfrm>
            <a:off x="3254216" y="2152531"/>
            <a:ext cx="8121968" cy="8121968"/>
          </a:xfrm>
          <a:prstGeom prst="rect">
            <a:avLst/>
          </a:prstGeom>
        </p:spPr>
      </p:pic>
      <p:sp>
        <p:nvSpPr>
          <p:cNvPr id="6" name="Text 1"/>
          <p:cNvSpPr/>
          <p:nvPr/>
        </p:nvSpPr>
        <p:spPr>
          <a:xfrm>
            <a:off x="6017716" y="3234750"/>
            <a:ext cx="263604" cy="329565"/>
          </a:xfrm>
          <a:prstGeom prst="rect">
            <a:avLst/>
          </a:prstGeom>
          <a:noFill/>
          <a:ln/>
        </p:spPr>
        <p:txBody>
          <a:bodyPr wrap="none" lIns="0" tIns="0" rIns="0" bIns="0" rtlCol="0" anchor="t"/>
          <a:lstStyle/>
          <a:p>
            <a:pPr marL="0" indent="0" algn="l">
              <a:lnSpc>
                <a:spcPts val="3300"/>
              </a:lnSpc>
              <a:buNone/>
            </a:pPr>
            <a:r>
              <a:rPr lang="en" sz="2050" dirty="0">
                <a:solidFill>
                  <a:srgbClr val="3A3630"/>
                </a:solidFill>
                <a:latin typeface="Lora" pitchFamily="34" charset="0"/>
                <a:ea typeface="Lora" pitchFamily="34" charset="-122"/>
                <a:cs typeface="Lora" pitchFamily="34" charset="-120"/>
              </a:rPr>
              <a:t>2</a:t>
            </a:r>
            <a:endParaRPr lang="en-US" sz="2050" dirty="0"/>
          </a:p>
        </p:txBody>
      </p:sp>
      <p:pic>
        <p:nvPicPr>
          <p:cNvPr id="7" name="Image 3" descr="preencoded.png"/>
          <p:cNvPicPr>
            <a:picLocks noChangeAspect="1"/>
          </p:cNvPicPr>
          <p:nvPr/>
        </p:nvPicPr>
        <p:blipFill>
          <a:blip r:embed="rId6"/>
          <a:stretch>
            <a:fillRect/>
          </a:stretch>
        </p:blipFill>
        <p:spPr>
          <a:xfrm>
            <a:off x="3254216" y="2152531"/>
            <a:ext cx="8121968" cy="8121968"/>
          </a:xfrm>
          <a:prstGeom prst="rect">
            <a:avLst/>
          </a:prstGeom>
        </p:spPr>
      </p:pic>
      <p:pic>
        <p:nvPicPr>
          <p:cNvPr id="8" name="Image 4" descr="preencoded.png"/>
          <p:cNvPicPr>
            <a:picLocks noChangeAspect="1"/>
          </p:cNvPicPr>
          <p:nvPr/>
        </p:nvPicPr>
        <p:blipFill>
          <a:blip r:embed="rId7"/>
          <a:stretch>
            <a:fillRect/>
          </a:stretch>
        </p:blipFill>
        <p:spPr>
          <a:xfrm>
            <a:off x="8348841" y="3234750"/>
            <a:ext cx="263604" cy="329565"/>
          </a:xfrm>
          <a:prstGeom prst="rect">
            <a:avLst/>
          </a:prstGeom>
        </p:spPr>
      </p:pic>
      <p:pic>
        <p:nvPicPr>
          <p:cNvPr id="9" name="Image 5" descr="preencoded.png"/>
          <p:cNvPicPr>
            <a:picLocks noChangeAspect="1"/>
          </p:cNvPicPr>
          <p:nvPr/>
        </p:nvPicPr>
        <p:blipFill>
          <a:blip r:embed="rId8"/>
          <a:stretch>
            <a:fillRect/>
          </a:stretch>
        </p:blipFill>
        <p:spPr>
          <a:xfrm>
            <a:off x="3254216" y="2152531"/>
            <a:ext cx="8121968" cy="8121968"/>
          </a:xfrm>
          <a:prstGeom prst="rect">
            <a:avLst/>
          </a:prstGeom>
        </p:spPr>
      </p:pic>
      <p:pic>
        <p:nvPicPr>
          <p:cNvPr id="10" name="Image 6" descr="preencoded.png"/>
          <p:cNvPicPr>
            <a:picLocks noChangeAspect="1"/>
          </p:cNvPicPr>
          <p:nvPr/>
        </p:nvPicPr>
        <p:blipFill>
          <a:blip r:embed="rId9"/>
          <a:stretch>
            <a:fillRect/>
          </a:stretch>
        </p:blipFill>
        <p:spPr>
          <a:xfrm>
            <a:off x="9997142" y="4883051"/>
            <a:ext cx="263604" cy="329565"/>
          </a:xfrm>
          <a:prstGeom prst="rect">
            <a:avLst/>
          </a:prstGeom>
        </p:spPr>
      </p:pic>
      <p:sp>
        <p:nvSpPr>
          <p:cNvPr id="11" name="Text 2"/>
          <p:cNvSpPr/>
          <p:nvPr/>
        </p:nvSpPr>
        <p:spPr>
          <a:xfrm>
            <a:off x="546854" y="6389251"/>
            <a:ext cx="13536692" cy="500063"/>
          </a:xfrm>
          <a:prstGeom prst="rect">
            <a:avLst/>
          </a:prstGeom>
          <a:noFill/>
          <a:ln/>
        </p:spPr>
        <p:txBody>
          <a:bodyPr wrap="square" lIns="0" tIns="0" rIns="0" bIns="0" rtlCol="0" anchor="t"/>
          <a:lstStyle/>
          <a:p>
            <a:pPr marL="0" indent="0" algn="l">
              <a:lnSpc>
                <a:spcPts val="1950"/>
              </a:lnSpc>
              <a:buNone/>
            </a:pPr>
            <a:r>
              <a:rPr lang="en" sz="1200" dirty="0">
                <a:solidFill>
                  <a:srgbClr val="3A3630"/>
                </a:solidFill>
                <a:latin typeface="Source Sans Pro" pitchFamily="34" charset="0"/>
                <a:ea typeface="Source Sans Pro" pitchFamily="34" charset="-122"/>
                <a:cs typeface="Source Sans Pro" pitchFamily="34" charset="-120"/>
              </a:rPr>
              <a:t>ExCurS aims to offer a self-assessment tool that combines organizational skills and knowledge needs for strategic growth with an individual's personal development plan, based on an assessment of existing and future potential.</a:t>
            </a:r>
            <a:endParaRPr lang="en-US" sz="1200" dirty="0"/>
          </a:p>
        </p:txBody>
      </p:sp>
      <p:sp>
        <p:nvSpPr>
          <p:cNvPr id="12" name="Text 3"/>
          <p:cNvSpPr/>
          <p:nvPr/>
        </p:nvSpPr>
        <p:spPr>
          <a:xfrm>
            <a:off x="546854" y="7065050"/>
            <a:ext cx="13536692" cy="500063"/>
          </a:xfrm>
          <a:prstGeom prst="rect">
            <a:avLst/>
          </a:prstGeom>
          <a:noFill/>
          <a:ln/>
        </p:spPr>
        <p:txBody>
          <a:bodyPr wrap="square" lIns="0" tIns="0" rIns="0" bIns="0" rtlCol="0" anchor="t"/>
          <a:lstStyle/>
          <a:p>
            <a:pPr marL="0" indent="0" algn="l">
              <a:lnSpc>
                <a:spcPts val="1950"/>
              </a:lnSpc>
              <a:buNone/>
            </a:pPr>
            <a:r>
              <a:rPr lang="en" sz="1200" dirty="0">
                <a:solidFill>
                  <a:srgbClr val="3A3630"/>
                </a:solidFill>
                <a:latin typeface="Source Sans Pro" pitchFamily="34" charset="0"/>
                <a:ea typeface="Source Sans Pro" pitchFamily="34" charset="-122"/>
                <a:cs typeface="Source Sans Pro" pitchFamily="34" charset="-120"/>
              </a:rPr>
              <a:t>This concept will be validated through the delivery and piloting of a training program focused on teaching lean and green management skills to SMEs, thereby supporting the new EU Green Deal and, through its hybrid training structure, digitalization efforts.</a:t>
            </a:r>
            <a:endParaRPr lang="en-US" sz="1200" dirty="0"/>
          </a:p>
        </p:txBody>
      </p:sp>
      <p:sp>
        <p:nvSpPr>
          <p:cNvPr id="13" name="Text 4"/>
          <p:cNvSpPr/>
          <p:nvPr/>
        </p:nvSpPr>
        <p:spPr>
          <a:xfrm>
            <a:off x="546854" y="7740848"/>
            <a:ext cx="13536692" cy="500063"/>
          </a:xfrm>
          <a:prstGeom prst="rect">
            <a:avLst/>
          </a:prstGeom>
          <a:noFill/>
          <a:ln/>
        </p:spPr>
        <p:txBody>
          <a:bodyPr wrap="square" lIns="0" tIns="0" rIns="0" bIns="0" rtlCol="0" anchor="t"/>
          <a:lstStyle/>
          <a:p>
            <a:pPr marL="0" indent="0" algn="l">
              <a:lnSpc>
                <a:spcPts val="1950"/>
              </a:lnSpc>
              <a:buNone/>
            </a:pPr>
            <a:r>
              <a:rPr lang="en" sz="1200" dirty="0">
                <a:solidFill>
                  <a:srgbClr val="3A3630"/>
                </a:solidFill>
                <a:latin typeface="Source Sans Pro" pitchFamily="34" charset="0"/>
                <a:ea typeface="Source Sans Pro" pitchFamily="34" charset="-122"/>
                <a:cs typeface="Source Sans Pro" pitchFamily="34" charset="-120"/>
              </a:rPr>
              <a:t>The project will develop management methods adapted to the EFQM 4.0 model and the Green Deal to align personal development with organizational growth plans through self-assessment, blended learning for managers and staff, and a validated online platform offering the integrated solution in the partner languages.</a:t>
            </a:r>
            <a:endParaRPr lang="en-US" sz="1200" dirty="0"/>
          </a:p>
        </p:txBody>
      </p:sp>
      <p:sp>
        <p:nvSpPr>
          <p:cNvPr id="14" name="Text 5"/>
          <p:cNvSpPr/>
          <p:nvPr/>
        </p:nvSpPr>
        <p:spPr>
          <a:xfrm>
            <a:off x="1231821" y="2520553"/>
            <a:ext cx="1838444" cy="229791"/>
          </a:xfrm>
          <a:prstGeom prst="rect">
            <a:avLst/>
          </a:prstGeom>
          <a:noFill/>
          <a:ln/>
        </p:spPr>
        <p:txBody>
          <a:bodyPr wrap="none" lIns="0" tIns="0" rIns="0" bIns="0" rtlCol="0" anchor="t"/>
          <a:lstStyle/>
          <a:p>
            <a:pPr marL="0" indent="0" algn="ctr">
              <a:lnSpc>
                <a:spcPts val="1800"/>
              </a:lnSpc>
              <a:buNone/>
            </a:pPr>
            <a:r>
              <a:rPr lang="en" sz="1400" dirty="0">
                <a:solidFill>
                  <a:srgbClr val="38512F"/>
                </a:solidFill>
                <a:latin typeface="Lora" pitchFamily="34" charset="0"/>
                <a:ea typeface="Lora" pitchFamily="34" charset="-122"/>
                <a:cs typeface="Lora" pitchFamily="34" charset="-120"/>
              </a:rPr>
              <a:t>Self-assessment</a:t>
            </a:r>
            <a:endParaRPr lang="en-US" sz="1400" dirty="0"/>
          </a:p>
        </p:txBody>
      </p:sp>
      <p:sp>
        <p:nvSpPr>
          <p:cNvPr id="15" name="Text 6"/>
          <p:cNvSpPr/>
          <p:nvPr/>
        </p:nvSpPr>
        <p:spPr>
          <a:xfrm>
            <a:off x="546854" y="2844046"/>
            <a:ext cx="3208377" cy="500063"/>
          </a:xfrm>
          <a:prstGeom prst="rect">
            <a:avLst/>
          </a:prstGeom>
          <a:noFill/>
          <a:ln/>
        </p:spPr>
        <p:txBody>
          <a:bodyPr wrap="square" lIns="0" tIns="0" rIns="0" bIns="0" rtlCol="0" anchor="t"/>
          <a:lstStyle/>
          <a:p>
            <a:pPr marL="0" indent="0" algn="ctr">
              <a:lnSpc>
                <a:spcPts val="1950"/>
              </a:lnSpc>
              <a:buNone/>
            </a:pPr>
            <a:r>
              <a:rPr lang="en" sz="1200" dirty="0">
                <a:solidFill>
                  <a:srgbClr val="3A3630"/>
                </a:solidFill>
                <a:latin typeface="Source Sans Pro" pitchFamily="34" charset="0"/>
                <a:ea typeface="Source Sans Pro" pitchFamily="34" charset="-122"/>
                <a:cs typeface="Source Sans Pro" pitchFamily="34" charset="-120"/>
              </a:rPr>
              <a:t>Tool to identify skill needs and growth potential</a:t>
            </a:r>
            <a:endParaRPr lang="en-US" sz="1200" dirty="0"/>
          </a:p>
        </p:txBody>
      </p:sp>
      <p:sp>
        <p:nvSpPr>
          <p:cNvPr id="16" name="Text 7"/>
          <p:cNvSpPr/>
          <p:nvPr/>
        </p:nvSpPr>
        <p:spPr>
          <a:xfrm>
            <a:off x="4674513" y="1201817"/>
            <a:ext cx="1838444" cy="229791"/>
          </a:xfrm>
          <a:prstGeom prst="rect">
            <a:avLst/>
          </a:prstGeom>
          <a:noFill/>
          <a:ln/>
        </p:spPr>
        <p:txBody>
          <a:bodyPr wrap="none" lIns="0" tIns="0" rIns="0" bIns="0" rtlCol="0" anchor="t"/>
          <a:lstStyle/>
          <a:p>
            <a:pPr marL="0" indent="0" algn="ctr">
              <a:lnSpc>
                <a:spcPts val="1800"/>
              </a:lnSpc>
              <a:buNone/>
            </a:pPr>
            <a:r>
              <a:rPr lang="en" sz="1400" dirty="0">
                <a:solidFill>
                  <a:srgbClr val="38512F"/>
                </a:solidFill>
                <a:latin typeface="Lora" pitchFamily="34" charset="0"/>
                <a:ea typeface="Lora" pitchFamily="34" charset="-122"/>
                <a:cs typeface="Lora" pitchFamily="34" charset="-120"/>
              </a:rPr>
              <a:t>Training</a:t>
            </a:r>
            <a:endParaRPr lang="en-US" sz="1400" dirty="0"/>
          </a:p>
        </p:txBody>
      </p:sp>
      <p:sp>
        <p:nvSpPr>
          <p:cNvPr id="17" name="Text 8"/>
          <p:cNvSpPr/>
          <p:nvPr/>
        </p:nvSpPr>
        <p:spPr>
          <a:xfrm>
            <a:off x="3989546" y="1525310"/>
            <a:ext cx="3208496" cy="500063"/>
          </a:xfrm>
          <a:prstGeom prst="rect">
            <a:avLst/>
          </a:prstGeom>
          <a:noFill/>
          <a:ln/>
        </p:spPr>
        <p:txBody>
          <a:bodyPr wrap="square" lIns="0" tIns="0" rIns="0" bIns="0" rtlCol="0" anchor="t"/>
          <a:lstStyle/>
          <a:p>
            <a:pPr marL="0" indent="0" algn="ctr">
              <a:lnSpc>
                <a:spcPts val="1950"/>
              </a:lnSpc>
              <a:buNone/>
            </a:pPr>
            <a:r>
              <a:rPr lang="en" sz="1200" dirty="0">
                <a:solidFill>
                  <a:srgbClr val="3A3630"/>
                </a:solidFill>
                <a:latin typeface="Source Sans Pro" pitchFamily="34" charset="0"/>
                <a:ea typeface="Source Sans Pro" pitchFamily="34" charset="-122"/>
                <a:cs typeface="Source Sans Pro" pitchFamily="34" charset="-120"/>
              </a:rPr>
              <a:t>Work-based blended learning modules</a:t>
            </a:r>
            <a:endParaRPr lang="en-US" sz="1200" dirty="0"/>
          </a:p>
        </p:txBody>
      </p:sp>
      <p:sp>
        <p:nvSpPr>
          <p:cNvPr id="18" name="Text 9"/>
          <p:cNvSpPr/>
          <p:nvPr/>
        </p:nvSpPr>
        <p:spPr>
          <a:xfrm>
            <a:off x="8117324" y="1201817"/>
            <a:ext cx="1838444" cy="229791"/>
          </a:xfrm>
          <a:prstGeom prst="rect">
            <a:avLst/>
          </a:prstGeom>
          <a:noFill/>
          <a:ln/>
        </p:spPr>
        <p:txBody>
          <a:bodyPr wrap="none" lIns="0" tIns="0" rIns="0" bIns="0" rtlCol="0" anchor="t"/>
          <a:lstStyle/>
          <a:p>
            <a:pPr marL="0" indent="0" algn="ctr">
              <a:lnSpc>
                <a:spcPts val="1800"/>
              </a:lnSpc>
              <a:buNone/>
            </a:pPr>
            <a:r>
              <a:rPr lang="en" sz="1400" dirty="0">
                <a:solidFill>
                  <a:srgbClr val="38512F"/>
                </a:solidFill>
                <a:latin typeface="Lora" pitchFamily="34" charset="0"/>
                <a:ea typeface="Lora" pitchFamily="34" charset="-122"/>
                <a:cs typeface="Lora" pitchFamily="34" charset="-120"/>
              </a:rPr>
              <a:t>Platform</a:t>
            </a:r>
            <a:endParaRPr lang="en-US" sz="1400" dirty="0"/>
          </a:p>
        </p:txBody>
      </p:sp>
      <p:sp>
        <p:nvSpPr>
          <p:cNvPr id="19" name="Text 10"/>
          <p:cNvSpPr/>
          <p:nvPr/>
        </p:nvSpPr>
        <p:spPr>
          <a:xfrm>
            <a:off x="7432358" y="1525310"/>
            <a:ext cx="3208377" cy="500063"/>
          </a:xfrm>
          <a:prstGeom prst="rect">
            <a:avLst/>
          </a:prstGeom>
          <a:noFill/>
          <a:ln/>
        </p:spPr>
        <p:txBody>
          <a:bodyPr wrap="square" lIns="0" tIns="0" rIns="0" bIns="0" rtlCol="0" anchor="t"/>
          <a:lstStyle/>
          <a:p>
            <a:pPr marL="0" indent="0" algn="ctr">
              <a:lnSpc>
                <a:spcPts val="1950"/>
              </a:lnSpc>
              <a:buNone/>
            </a:pPr>
            <a:r>
              <a:rPr lang="en" sz="1200" dirty="0">
                <a:solidFill>
                  <a:srgbClr val="3A3630"/>
                </a:solidFill>
                <a:latin typeface="Source Sans Pro" pitchFamily="34" charset="0"/>
                <a:ea typeface="Source Sans Pro" pitchFamily="34" charset="-122"/>
                <a:cs typeface="Source Sans Pro" pitchFamily="34" charset="-120"/>
              </a:rPr>
              <a:t>Integrated and validated solution in multiple languages</a:t>
            </a:r>
            <a:endParaRPr lang="en-US" sz="1200" dirty="0"/>
          </a:p>
        </p:txBody>
      </p:sp>
      <p:sp>
        <p:nvSpPr>
          <p:cNvPr id="20" name="Text 11"/>
          <p:cNvSpPr/>
          <p:nvPr/>
        </p:nvSpPr>
        <p:spPr>
          <a:xfrm>
            <a:off x="11560016" y="2520553"/>
            <a:ext cx="1838444" cy="229791"/>
          </a:xfrm>
          <a:prstGeom prst="rect">
            <a:avLst/>
          </a:prstGeom>
          <a:noFill/>
          <a:ln/>
        </p:spPr>
        <p:txBody>
          <a:bodyPr wrap="none" lIns="0" tIns="0" rIns="0" bIns="0" rtlCol="0" anchor="t"/>
          <a:lstStyle/>
          <a:p>
            <a:pPr marL="0" indent="0" algn="ctr">
              <a:lnSpc>
                <a:spcPts val="1800"/>
              </a:lnSpc>
              <a:buNone/>
            </a:pPr>
            <a:r>
              <a:rPr lang="en" sz="1400" dirty="0">
                <a:solidFill>
                  <a:srgbClr val="38512F"/>
                </a:solidFill>
                <a:latin typeface="Lora" pitchFamily="34" charset="0"/>
                <a:ea typeface="Lora" pitchFamily="34" charset="-122"/>
                <a:cs typeface="Lora" pitchFamily="34" charset="-120"/>
              </a:rPr>
              <a:t>Sustainability</a:t>
            </a:r>
            <a:endParaRPr lang="en-US" sz="1400" dirty="0"/>
          </a:p>
        </p:txBody>
      </p:sp>
      <p:sp>
        <p:nvSpPr>
          <p:cNvPr id="21" name="Text 12"/>
          <p:cNvSpPr/>
          <p:nvPr/>
        </p:nvSpPr>
        <p:spPr>
          <a:xfrm>
            <a:off x="10875050" y="2844046"/>
            <a:ext cx="3208496" cy="500063"/>
          </a:xfrm>
          <a:prstGeom prst="rect">
            <a:avLst/>
          </a:prstGeom>
          <a:noFill/>
          <a:ln/>
        </p:spPr>
        <p:txBody>
          <a:bodyPr wrap="square" lIns="0" tIns="0" rIns="0" bIns="0" rtlCol="0" anchor="t"/>
          <a:lstStyle/>
          <a:p>
            <a:pPr marL="0" indent="0" algn="ctr">
              <a:lnSpc>
                <a:spcPts val="1950"/>
              </a:lnSpc>
              <a:buNone/>
            </a:pPr>
            <a:r>
              <a:rPr lang="en" sz="1200" dirty="0">
                <a:solidFill>
                  <a:srgbClr val="3A3630"/>
                </a:solidFill>
                <a:latin typeface="Source Sans Pro" pitchFamily="34" charset="0"/>
                <a:ea typeface="Source Sans Pro" pitchFamily="34" charset="-122"/>
                <a:cs typeface="Source Sans Pro" pitchFamily="34" charset="-120"/>
              </a:rPr>
              <a:t>Support for the green transformation of European SMEs</a:t>
            </a:r>
            <a:endParaRPr lang="en-US" sz="1200" dirty="0"/>
          </a:p>
        </p:txBody>
      </p:sp>
    </p:spTree>
    <p:extLst>
      <p:ext uri="{BB962C8B-B14F-4D97-AF65-F5344CB8AC3E}">
        <p14:creationId xmlns:p14="http://schemas.microsoft.com/office/powerpoint/2010/main" val="28618146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358</TotalTime>
  <Words>4254</Words>
  <Application>Microsoft Office PowerPoint</Application>
  <PresentationFormat>Personalizado</PresentationFormat>
  <Paragraphs>610</Paragraphs>
  <Slides>40</Slides>
  <Notes>27</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40</vt:i4>
      </vt:variant>
    </vt:vector>
  </HeadingPairs>
  <TitlesOfParts>
    <vt:vector size="49" baseType="lpstr">
      <vt:lpstr>Cambria</vt:lpstr>
      <vt:lpstr>Lora</vt:lpstr>
      <vt:lpstr>Aptos Narrow</vt:lpstr>
      <vt:lpstr>Source Sans Pro</vt:lpstr>
      <vt:lpstr>Source Sans Pro Medium</vt:lpstr>
      <vt:lpstr>Arial</vt:lpstr>
      <vt:lpstr>Calibri</vt:lpstr>
      <vt:lpstr>Aptos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Begoña Benito</cp:lastModifiedBy>
  <cp:revision>25</cp:revision>
  <dcterms:created xsi:type="dcterms:W3CDTF">2025-06-02T07:35:54Z</dcterms:created>
  <dcterms:modified xsi:type="dcterms:W3CDTF">2025-06-05T12:11:24Z</dcterms:modified>
</cp:coreProperties>
</file>